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2"/>
  </p:notesMasterIdLst>
  <p:sldIdLst>
    <p:sldId id="284" r:id="rId2"/>
    <p:sldId id="258" r:id="rId3"/>
    <p:sldId id="259" r:id="rId4"/>
    <p:sldId id="285" r:id="rId5"/>
    <p:sldId id="286" r:id="rId6"/>
    <p:sldId id="287" r:id="rId7"/>
    <p:sldId id="289" r:id="rId8"/>
    <p:sldId id="288" r:id="rId9"/>
    <p:sldId id="291" r:id="rId10"/>
    <p:sldId id="292" r:id="rId11"/>
    <p:sldId id="260" r:id="rId12"/>
    <p:sldId id="261" r:id="rId13"/>
    <p:sldId id="262"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37" autoAdjust="0"/>
    <p:restoredTop sz="93654" autoAdjust="0"/>
  </p:normalViewPr>
  <p:slideViewPr>
    <p:cSldViewPr>
      <p:cViewPr>
        <p:scale>
          <a:sx n="109" d="100"/>
          <a:sy n="109" d="100"/>
        </p:scale>
        <p:origin x="-138"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602BD8-EB20-4486-8F05-405D650EE43F}" type="datetimeFigureOut">
              <a:rPr lang="en-US" smtClean="0"/>
              <a:pPr/>
              <a:t>12/25/2018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B6C3A0-7E71-4F26-A70A-4EA42F40EEA7}" type="slidenum">
              <a:rPr lang="en-US" smtClean="0"/>
              <a:pPr/>
              <a:t>‹#›</a:t>
            </a:fld>
            <a:endParaRPr lang="en-US"/>
          </a:p>
        </p:txBody>
      </p:sp>
    </p:spTree>
    <p:extLst>
      <p:ext uri="{BB962C8B-B14F-4D97-AF65-F5344CB8AC3E}">
        <p14:creationId xmlns:p14="http://schemas.microsoft.com/office/powerpoint/2010/main" val="120891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0047CDB0-D0F7-489C-B1BA-80E4831FC8DF}" type="slidenum">
              <a:rPr lang="en-US" smtClean="0"/>
              <a:pPr/>
              <a:t>5</a:t>
            </a:fld>
            <a:endParaRPr lang="en-US" smtClean="0"/>
          </a:p>
        </p:txBody>
      </p:sp>
      <p:sp>
        <p:nvSpPr>
          <p:cNvPr id="94211" name="Rectangle 2"/>
          <p:cNvSpPr>
            <a:spLocks noGrp="1" noRot="1" noChangeAspect="1" noChangeArrowheads="1" noTextEdit="1"/>
          </p:cNvSpPr>
          <p:nvPr>
            <p:ph type="sldImg"/>
          </p:nvPr>
        </p:nvSpPr>
        <p:spPr>
          <a:xfrm>
            <a:off x="1144588" y="685800"/>
            <a:ext cx="4570412" cy="3427413"/>
          </a:xfrm>
          <a:ln/>
        </p:spPr>
      </p:sp>
      <p:sp>
        <p:nvSpPr>
          <p:cNvPr id="94212" name="Rectangle 3"/>
          <p:cNvSpPr>
            <a:spLocks noGrp="1" noChangeArrowheads="1"/>
          </p:cNvSpPr>
          <p:nvPr>
            <p:ph type="body" idx="1"/>
          </p:nvPr>
        </p:nvSpPr>
        <p:spPr>
          <a:noFill/>
          <a:ln/>
        </p:spPr>
        <p:txBody>
          <a:bodyPr/>
          <a:lstStyle/>
          <a:p>
            <a:pPr eaLnBrk="1" hangingPunct="1"/>
            <a:r>
              <a:rPr lang="en-GB" smtClean="0"/>
              <a:t>The eyeball test – look for lack of overlap in the confidence intervals</a:t>
            </a:r>
            <a:endParaRPr lang="en-AU" smtClean="0"/>
          </a:p>
          <a:p>
            <a:pPr eaLnBrk="1" hangingPunct="1"/>
            <a:endParaRPr lang="en-GB" smtClean="0"/>
          </a:p>
          <a:p>
            <a:pPr eaLnBrk="1" hangingPunct="1"/>
            <a:r>
              <a:rPr lang="en-GB" smtClean="0"/>
              <a:t>If studies are estimating the same thing we would expect confidence intervals to overlap to a large extent</a:t>
            </a:r>
          </a:p>
          <a:p>
            <a:pPr eaLnBrk="1" hangingPunct="1"/>
            <a:r>
              <a:rPr lang="en-GB" smtClean="0"/>
              <a:t>statistical heterogeneity manifests itself in poor overlap of confidence intervals</a:t>
            </a:r>
          </a:p>
          <a:p>
            <a:pPr eaLnBrk="1" hangingPunct="1"/>
            <a:endParaRPr lang="en-GB" smtClean="0"/>
          </a:p>
          <a:p>
            <a:pPr eaLnBrk="1" hangingPunct="1"/>
            <a:endParaRPr lang="en-AU" smtClean="0"/>
          </a:p>
        </p:txBody>
      </p:sp>
    </p:spTree>
    <p:extLst>
      <p:ext uri="{BB962C8B-B14F-4D97-AF65-F5344CB8AC3E}">
        <p14:creationId xmlns:p14="http://schemas.microsoft.com/office/powerpoint/2010/main" val="1346640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14B4321F-DCC1-4405-9EDB-54DB40BACDCE}" type="slidenum">
              <a:rPr lang="en-US" smtClean="0"/>
              <a:pPr/>
              <a:t>19</a:t>
            </a:fld>
            <a:endParaRPr lang="en-US" smtClean="0"/>
          </a:p>
        </p:txBody>
      </p:sp>
      <p:sp>
        <p:nvSpPr>
          <p:cNvPr id="102403" name="Rectangle 2"/>
          <p:cNvSpPr>
            <a:spLocks noGrp="1" noRot="1" noChangeAspect="1" noChangeArrowheads="1" noTextEdit="1"/>
          </p:cNvSpPr>
          <p:nvPr>
            <p:ph type="sldImg"/>
          </p:nvPr>
        </p:nvSpPr>
        <p:spPr>
          <a:xfrm>
            <a:off x="1144588" y="685800"/>
            <a:ext cx="4570412" cy="3427413"/>
          </a:xfrm>
          <a:ln/>
        </p:spPr>
      </p:sp>
      <p:sp>
        <p:nvSpPr>
          <p:cNvPr id="102404" name="Rectangle 3"/>
          <p:cNvSpPr>
            <a:spLocks noGrp="1" noChangeArrowheads="1"/>
          </p:cNvSpPr>
          <p:nvPr>
            <p:ph type="body" idx="1"/>
          </p:nvPr>
        </p:nvSpPr>
        <p:spPr>
          <a:noFill/>
          <a:ln/>
        </p:spPr>
        <p:txBody>
          <a:bodyPr/>
          <a:lstStyle/>
          <a:p>
            <a:pPr eaLnBrk="1" hangingPunct="1"/>
            <a:r>
              <a:rPr lang="en-AU" smtClean="0"/>
              <a:t>It says that each estimate will miss the common (fixed) effect due to random (sampling) error because they are small studies.</a:t>
            </a:r>
          </a:p>
          <a:p>
            <a:pPr eaLnBrk="1" hangingPunct="1"/>
            <a:r>
              <a:rPr lang="en-AU" smtClean="0"/>
              <a:t>If they were infinitely large, all studies would give the same effect that lies on the common effect.</a:t>
            </a:r>
          </a:p>
          <a:p>
            <a:pPr eaLnBrk="1" hangingPunct="1"/>
            <a:endParaRPr lang="en-AU" smtClean="0"/>
          </a:p>
        </p:txBody>
      </p:sp>
    </p:spTree>
    <p:extLst>
      <p:ext uri="{BB962C8B-B14F-4D97-AF65-F5344CB8AC3E}">
        <p14:creationId xmlns:p14="http://schemas.microsoft.com/office/powerpoint/2010/main" val="2230515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896030DB-5152-486B-99E0-3B3A906F0F34}" type="slidenum">
              <a:rPr lang="en-US" smtClean="0"/>
              <a:pPr/>
              <a:t>21</a:t>
            </a:fld>
            <a:endParaRPr lang="en-US" smtClean="0"/>
          </a:p>
        </p:txBody>
      </p:sp>
      <p:sp>
        <p:nvSpPr>
          <p:cNvPr id="103427" name="Rectangle 2"/>
          <p:cNvSpPr>
            <a:spLocks noGrp="1" noRot="1" noChangeAspect="1" noChangeArrowheads="1" noTextEdit="1"/>
          </p:cNvSpPr>
          <p:nvPr>
            <p:ph type="sldImg"/>
          </p:nvPr>
        </p:nvSpPr>
        <p:spPr>
          <a:xfrm>
            <a:off x="1144588" y="685800"/>
            <a:ext cx="4570412" cy="3427413"/>
          </a:xfrm>
          <a:ln/>
        </p:spPr>
      </p:sp>
      <p:sp>
        <p:nvSpPr>
          <p:cNvPr id="103428" name="Rectangle 3"/>
          <p:cNvSpPr>
            <a:spLocks noGrp="1" noChangeArrowheads="1"/>
          </p:cNvSpPr>
          <p:nvPr>
            <p:ph type="body" idx="1"/>
          </p:nvPr>
        </p:nvSpPr>
        <p:spPr>
          <a:noFill/>
          <a:ln/>
        </p:spPr>
        <p:txBody>
          <a:bodyPr/>
          <a:lstStyle/>
          <a:p>
            <a:pPr eaLnBrk="1" hangingPunct="1"/>
            <a:r>
              <a:rPr lang="en-AU" dirty="0" smtClean="0"/>
              <a:t>Notes:</a:t>
            </a:r>
          </a:p>
          <a:p>
            <a:pPr eaLnBrk="1" hangingPunct="1"/>
            <a:endParaRPr lang="en-AU" dirty="0" smtClean="0"/>
          </a:p>
          <a:p>
            <a:pPr eaLnBrk="1" hangingPunct="1"/>
            <a:r>
              <a:rPr lang="en-AU" dirty="0" smtClean="0"/>
              <a:t>Should you believe the results of subgroup analyses?</a:t>
            </a:r>
          </a:p>
          <a:p>
            <a:pPr eaLnBrk="1" hangingPunct="1">
              <a:buFontTx/>
              <a:buChar char="-"/>
            </a:pPr>
            <a:r>
              <a:rPr lang="en-AU" dirty="0" smtClean="0"/>
              <a:t>Was the analysis pre-specified or post hoc?</a:t>
            </a:r>
          </a:p>
          <a:p>
            <a:pPr eaLnBrk="1" hangingPunct="1">
              <a:buFontTx/>
              <a:buChar char="-"/>
            </a:pPr>
            <a:r>
              <a:rPr lang="en-AU" dirty="0" smtClean="0"/>
              <a:t>Are analyses looking at within study or between study relationships?</a:t>
            </a:r>
          </a:p>
          <a:p>
            <a:pPr eaLnBrk="1" hangingPunct="1">
              <a:buFontTx/>
              <a:buChar char="-"/>
            </a:pPr>
            <a:r>
              <a:rPr lang="en-AU" dirty="0" smtClean="0"/>
              <a:t>Is there indirect evidence?</a:t>
            </a:r>
          </a:p>
          <a:p>
            <a:pPr eaLnBrk="1" hangingPunct="1">
              <a:buFontTx/>
              <a:buChar char="-"/>
            </a:pPr>
            <a:r>
              <a:rPr lang="en-AU" dirty="0" smtClean="0"/>
              <a:t>Is the relationship clinically or practically meaningful?</a:t>
            </a:r>
          </a:p>
          <a:p>
            <a:pPr eaLnBrk="1" hangingPunct="1">
              <a:buFontTx/>
              <a:buChar char="-"/>
            </a:pPr>
            <a:endParaRPr lang="en-AU" dirty="0" smtClean="0"/>
          </a:p>
          <a:p>
            <a:pPr eaLnBrk="1" hangingPunct="1"/>
            <a:r>
              <a:rPr lang="en-AU" dirty="0" smtClean="0"/>
              <a:t>Meta-regression investigates whether characteristics of studies may be associated with the size of effect</a:t>
            </a:r>
          </a:p>
          <a:p>
            <a:pPr eaLnBrk="1" hangingPunct="1"/>
            <a:r>
              <a:rPr lang="en-AU" dirty="0" smtClean="0"/>
              <a:t>Practical advice:</a:t>
            </a:r>
          </a:p>
          <a:p>
            <a:pPr eaLnBrk="1" hangingPunct="1">
              <a:buFontTx/>
              <a:buChar char="-"/>
            </a:pPr>
            <a:r>
              <a:rPr lang="en-AU" dirty="0" smtClean="0"/>
              <a:t>Specify a small number of characteristics in advance</a:t>
            </a:r>
          </a:p>
          <a:p>
            <a:pPr eaLnBrk="1" hangingPunct="1">
              <a:buFontTx/>
              <a:buChar char="-"/>
            </a:pPr>
            <a:r>
              <a:rPr lang="en-AU" dirty="0" smtClean="0"/>
              <a:t>Ensure there is a scientific rationale for each</a:t>
            </a:r>
          </a:p>
          <a:p>
            <a:pPr eaLnBrk="1" hangingPunct="1"/>
            <a:endParaRPr lang="en-AU" dirty="0" smtClean="0"/>
          </a:p>
          <a:p>
            <a:pPr eaLnBrk="1" hangingPunct="1"/>
            <a:r>
              <a:rPr lang="en-AU" dirty="0" smtClean="0"/>
              <a:t>How many studies?</a:t>
            </a:r>
          </a:p>
          <a:p>
            <a:pPr eaLnBrk="1" hangingPunct="1">
              <a:buFontTx/>
              <a:buChar char="-"/>
            </a:pPr>
            <a:r>
              <a:rPr lang="en-AU" dirty="0" smtClean="0"/>
              <a:t>Typically 10</a:t>
            </a:r>
          </a:p>
          <a:p>
            <a:pPr eaLnBrk="1" hangingPunct="1">
              <a:buFontTx/>
              <a:buChar char="-"/>
            </a:pPr>
            <a:r>
              <a:rPr lang="en-AU" dirty="0" smtClean="0"/>
              <a:t>Software options: STATA, SAS, comprehensive MA, S-PLUS, </a:t>
            </a:r>
            <a:r>
              <a:rPr lang="en-AU" dirty="0" err="1" smtClean="0"/>
              <a:t>WinBUGS</a:t>
            </a:r>
            <a:r>
              <a:rPr lang="en-AU" dirty="0" smtClean="0"/>
              <a:t>, SPSS</a:t>
            </a:r>
          </a:p>
          <a:p>
            <a:pPr eaLnBrk="1" hangingPunct="1"/>
            <a:r>
              <a:rPr lang="en-AU" dirty="0" smtClean="0"/>
              <a:t>Meta-regression is preferable to subgroup analyses</a:t>
            </a:r>
          </a:p>
        </p:txBody>
      </p:sp>
    </p:spTree>
    <p:extLst>
      <p:ext uri="{BB962C8B-B14F-4D97-AF65-F5344CB8AC3E}">
        <p14:creationId xmlns:p14="http://schemas.microsoft.com/office/powerpoint/2010/main" val="2311092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E8CB7BE7-A495-4995-AF67-1A6A17E77A44}" type="slidenum">
              <a:rPr lang="en-US" smtClean="0"/>
              <a:pPr/>
              <a:t>22</a:t>
            </a:fld>
            <a:endParaRPr lang="en-US" smtClean="0"/>
          </a:p>
        </p:txBody>
      </p:sp>
      <p:sp>
        <p:nvSpPr>
          <p:cNvPr id="104451" name="Rectangle 2"/>
          <p:cNvSpPr>
            <a:spLocks noGrp="1" noRot="1" noChangeAspect="1" noChangeArrowheads="1" noTextEdit="1"/>
          </p:cNvSpPr>
          <p:nvPr>
            <p:ph type="sldImg"/>
          </p:nvPr>
        </p:nvSpPr>
        <p:spPr>
          <a:xfrm>
            <a:off x="1144588" y="685800"/>
            <a:ext cx="4570412" cy="3427413"/>
          </a:xfrm>
          <a:ln/>
        </p:spPr>
      </p:sp>
      <p:sp>
        <p:nvSpPr>
          <p:cNvPr id="104452" name="Rectangle 3"/>
          <p:cNvSpPr>
            <a:spLocks noGrp="1" noChangeArrowheads="1"/>
          </p:cNvSpPr>
          <p:nvPr>
            <p:ph type="body" idx="1"/>
          </p:nvPr>
        </p:nvSpPr>
        <p:spPr>
          <a:noFill/>
          <a:ln/>
        </p:spPr>
        <p:txBody>
          <a:bodyPr/>
          <a:lstStyle/>
          <a:p>
            <a:pPr eaLnBrk="1" hangingPunct="1"/>
            <a:r>
              <a:rPr lang="en-AU" smtClean="0"/>
              <a:t>Incorporate heterogeneity by pooling studies using a RANDOM EFFECTS method of meta-analysis.</a:t>
            </a:r>
          </a:p>
          <a:p>
            <a:pPr eaLnBrk="1" hangingPunct="1"/>
            <a:endParaRPr lang="en-AU" smtClean="0"/>
          </a:p>
          <a:p>
            <a:pPr eaLnBrk="1" hangingPunct="1"/>
            <a:r>
              <a:rPr lang="en-AU" smtClean="0"/>
              <a:t>Random-effects MA suitable for unexplained heterogeneity</a:t>
            </a:r>
          </a:p>
        </p:txBody>
      </p:sp>
    </p:spTree>
    <p:extLst>
      <p:ext uri="{BB962C8B-B14F-4D97-AF65-F5344CB8AC3E}">
        <p14:creationId xmlns:p14="http://schemas.microsoft.com/office/powerpoint/2010/main" val="3497942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4D0DA9C6-41E9-4E95-B45F-8995A3D77140}" type="slidenum">
              <a:rPr lang="en-US" smtClean="0"/>
              <a:pPr/>
              <a:t>24</a:t>
            </a:fld>
            <a:endParaRPr lang="en-US" smtClean="0"/>
          </a:p>
        </p:txBody>
      </p:sp>
      <p:sp>
        <p:nvSpPr>
          <p:cNvPr id="105475" name="Rectangle 2"/>
          <p:cNvSpPr>
            <a:spLocks noGrp="1" noRot="1" noChangeAspect="1" noChangeArrowheads="1" noTextEdit="1"/>
          </p:cNvSpPr>
          <p:nvPr>
            <p:ph type="sldImg"/>
          </p:nvPr>
        </p:nvSpPr>
        <p:spPr>
          <a:xfrm>
            <a:off x="1144588" y="685800"/>
            <a:ext cx="4570412" cy="3427413"/>
          </a:xfrm>
          <a:ln/>
        </p:spPr>
      </p:sp>
      <p:sp>
        <p:nvSpPr>
          <p:cNvPr id="105476" name="Rectangle 3"/>
          <p:cNvSpPr>
            <a:spLocks noGrp="1" noChangeArrowheads="1"/>
          </p:cNvSpPr>
          <p:nvPr>
            <p:ph type="body" idx="1"/>
          </p:nvPr>
        </p:nvSpPr>
        <p:spPr>
          <a:noFill/>
          <a:ln/>
        </p:spPr>
        <p:txBody>
          <a:bodyPr/>
          <a:lstStyle/>
          <a:p>
            <a:pPr eaLnBrk="1" hangingPunct="1"/>
            <a:r>
              <a:rPr lang="en-AU" dirty="0" smtClean="0"/>
              <a:t>We recognise that there are different study-specific effects (i.e. allow the true effects underlying the studies to differ)</a:t>
            </a:r>
          </a:p>
          <a:p>
            <a:pPr eaLnBrk="1" hangingPunct="1"/>
            <a:r>
              <a:rPr lang="en-AU" dirty="0" smtClean="0"/>
              <a:t>We make an assumption that there is a normal distribution of study specific effects around a central (mean) value = which is the mean (random) effect.</a:t>
            </a:r>
          </a:p>
          <a:p>
            <a:pPr eaLnBrk="1" hangingPunct="1"/>
            <a:r>
              <a:rPr lang="en-AU" dirty="0" smtClean="0"/>
              <a:t>We estimate the mean of these truths underlying all of the individual studies</a:t>
            </a:r>
          </a:p>
        </p:txBody>
      </p:sp>
    </p:spTree>
    <p:extLst>
      <p:ext uri="{BB962C8B-B14F-4D97-AF65-F5344CB8AC3E}">
        <p14:creationId xmlns:p14="http://schemas.microsoft.com/office/powerpoint/2010/main" val="2875112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0F239BB9-E526-422F-8EEC-5E63F49A668F}" type="slidenum">
              <a:rPr lang="en-US" smtClean="0"/>
              <a:pPr/>
              <a:t>25</a:t>
            </a:fld>
            <a:endParaRPr lang="en-US" smtClean="0"/>
          </a:p>
        </p:txBody>
      </p:sp>
      <p:sp>
        <p:nvSpPr>
          <p:cNvPr id="106499" name="Rectangle 2"/>
          <p:cNvSpPr>
            <a:spLocks noGrp="1" noRot="1" noChangeAspect="1" noChangeArrowheads="1" noTextEdit="1"/>
          </p:cNvSpPr>
          <p:nvPr>
            <p:ph type="sldImg"/>
          </p:nvPr>
        </p:nvSpPr>
        <p:spPr>
          <a:xfrm>
            <a:off x="1144588" y="685800"/>
            <a:ext cx="4570412" cy="3427413"/>
          </a:xfrm>
          <a:ln/>
        </p:spPr>
      </p:sp>
      <p:sp>
        <p:nvSpPr>
          <p:cNvPr id="106500" name="Rectangle 3"/>
          <p:cNvSpPr>
            <a:spLocks noGrp="1" noChangeArrowheads="1"/>
          </p:cNvSpPr>
          <p:nvPr>
            <p:ph type="body" idx="1"/>
          </p:nvPr>
        </p:nvSpPr>
        <p:spPr>
          <a:noFill/>
          <a:ln/>
        </p:spPr>
        <p:txBody>
          <a:bodyPr/>
          <a:lstStyle/>
          <a:p>
            <a:pPr eaLnBrk="1" hangingPunct="1"/>
            <a:r>
              <a:rPr lang="en-AU" dirty="0" smtClean="0"/>
              <a:t>NOTES:</a:t>
            </a:r>
          </a:p>
          <a:p>
            <a:pPr eaLnBrk="1" hangingPunct="1"/>
            <a:endParaRPr lang="en-AU" dirty="0" smtClean="0"/>
          </a:p>
          <a:p>
            <a:pPr eaLnBrk="1" hangingPunct="1"/>
            <a:r>
              <a:rPr lang="en-AU" dirty="0" smtClean="0"/>
              <a:t>In random effects meta-analysis, the CI is wider because it is MORE DIFFICULT to estimate a mean effect than if you have a common true effect (fixed effect model)</a:t>
            </a:r>
          </a:p>
          <a:p>
            <a:pPr eaLnBrk="1" hangingPunct="1"/>
            <a:endParaRPr lang="en-AU" dirty="0" smtClean="0"/>
          </a:p>
          <a:p>
            <a:pPr eaLnBrk="1" hangingPunct="1"/>
            <a:r>
              <a:rPr lang="en-AU" dirty="0" smtClean="0"/>
              <a:t>Random effects MA gives more weight to small studies, thus if you have funnel plot asymmetry (missing studies) it will possibly make the intervention more beneficial than in the fixed effect meta-analysis (because small studies have more influence on the final pooled estimate – thus random effects is not a panacea)</a:t>
            </a:r>
          </a:p>
          <a:p>
            <a:pPr eaLnBrk="1" hangingPunct="1"/>
            <a:endParaRPr lang="en-AU" dirty="0" smtClean="0"/>
          </a:p>
          <a:p>
            <a:pPr eaLnBrk="1" hangingPunct="1"/>
            <a:r>
              <a:rPr lang="en-AU" dirty="0" smtClean="0"/>
              <a:t>Advice – where the results of the pooled estimates are different between fixed and random effects meta-analysis, neither are probably right.</a:t>
            </a:r>
          </a:p>
          <a:p>
            <a:pPr eaLnBrk="1" hangingPunct="1"/>
            <a:r>
              <a:rPr lang="en-AU" dirty="0" smtClean="0"/>
              <a:t>If we say that heterogeneity if </a:t>
            </a:r>
            <a:r>
              <a:rPr lang="en-AU" dirty="0" err="1" smtClean="0"/>
              <a:t>ineviatable</a:t>
            </a:r>
            <a:r>
              <a:rPr lang="en-AU" dirty="0" smtClean="0"/>
              <a:t> then why have fixed effect meta-analysis? Well, FEMA is useful to check that there isn’t something funny going on with the data.</a:t>
            </a:r>
          </a:p>
          <a:p>
            <a:pPr eaLnBrk="1" hangingPunct="1"/>
            <a:r>
              <a:rPr lang="en-AU" dirty="0" smtClean="0"/>
              <a:t>It would be advisable to do BOTH FE and RE meta-analysis but not present both in the figures (but as sensitivity analysis and quote results in the text</a:t>
            </a:r>
          </a:p>
        </p:txBody>
      </p:sp>
    </p:spTree>
    <p:extLst>
      <p:ext uri="{BB962C8B-B14F-4D97-AF65-F5344CB8AC3E}">
        <p14:creationId xmlns:p14="http://schemas.microsoft.com/office/powerpoint/2010/main" val="2025778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CDA9BE71-A5F6-4367-94ED-21A271B21221}" type="slidenum">
              <a:rPr lang="en-US" smtClean="0"/>
              <a:pPr/>
              <a:t>27</a:t>
            </a:fld>
            <a:endParaRPr lang="en-US" smtClean="0"/>
          </a:p>
        </p:txBody>
      </p:sp>
      <p:sp>
        <p:nvSpPr>
          <p:cNvPr id="107523" name="Rectangle 2"/>
          <p:cNvSpPr>
            <a:spLocks noGrp="1" noRot="1" noChangeAspect="1" noChangeArrowheads="1" noTextEdit="1"/>
          </p:cNvSpPr>
          <p:nvPr>
            <p:ph type="sldImg"/>
          </p:nvPr>
        </p:nvSpPr>
        <p:spPr>
          <a:xfrm>
            <a:off x="1144588" y="685800"/>
            <a:ext cx="4570412" cy="3427413"/>
          </a:xfrm>
          <a:ln/>
        </p:spPr>
      </p:sp>
      <p:sp>
        <p:nvSpPr>
          <p:cNvPr id="107524" name="Rectangle 3"/>
          <p:cNvSpPr>
            <a:spLocks noGrp="1" noChangeArrowheads="1"/>
          </p:cNvSpPr>
          <p:nvPr>
            <p:ph type="body" idx="1"/>
          </p:nvPr>
        </p:nvSpPr>
        <p:spPr>
          <a:noFill/>
          <a:ln/>
        </p:spPr>
        <p:txBody>
          <a:bodyPr/>
          <a:lstStyle/>
          <a:p>
            <a:pPr eaLnBrk="1" hangingPunct="1"/>
            <a:r>
              <a:rPr lang="en-AU" smtClean="0"/>
              <a:t>With random effects meta-analysis you still say that fixation is better than cast only, but you might add “on average” (the CI is wider because it is a bit more difficult to estimate a mean effect than if you have used the fixed effect model (assuming you have a common treatment effect underlying the studies)</a:t>
            </a:r>
          </a:p>
        </p:txBody>
      </p:sp>
    </p:spTree>
    <p:extLst>
      <p:ext uri="{BB962C8B-B14F-4D97-AF65-F5344CB8AC3E}">
        <p14:creationId xmlns:p14="http://schemas.microsoft.com/office/powerpoint/2010/main" val="3137229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12A8760F-EEA8-4532-A51B-B526B7A2C0AB}" type="slidenum">
              <a:rPr lang="en-US" smtClean="0"/>
              <a:pPr/>
              <a:t>28</a:t>
            </a:fld>
            <a:endParaRPr lang="en-US" smtClean="0"/>
          </a:p>
        </p:txBody>
      </p:sp>
      <p:sp>
        <p:nvSpPr>
          <p:cNvPr id="108547" name="Rectangle 2"/>
          <p:cNvSpPr>
            <a:spLocks noGrp="1" noRot="1" noChangeAspect="1" noChangeArrowheads="1" noTextEdit="1"/>
          </p:cNvSpPr>
          <p:nvPr>
            <p:ph type="sldImg"/>
          </p:nvPr>
        </p:nvSpPr>
        <p:spPr>
          <a:xfrm>
            <a:off x="1144588" y="685800"/>
            <a:ext cx="4570412" cy="3427413"/>
          </a:xfrm>
          <a:ln/>
        </p:spPr>
      </p:sp>
      <p:sp>
        <p:nvSpPr>
          <p:cNvPr id="108548" name="Rectangle 3"/>
          <p:cNvSpPr>
            <a:spLocks noGrp="1" noChangeArrowheads="1"/>
          </p:cNvSpPr>
          <p:nvPr>
            <p:ph type="body" idx="1"/>
          </p:nvPr>
        </p:nvSpPr>
        <p:spPr>
          <a:noFill/>
          <a:ln/>
        </p:spPr>
        <p:txBody>
          <a:bodyPr/>
          <a:lstStyle/>
          <a:p>
            <a:pPr eaLnBrk="1" hangingPunct="1"/>
            <a:r>
              <a:rPr lang="en-AU" dirty="0" smtClean="0"/>
              <a:t>Funnel plot asymmetry – small sample bias – random effects meta-analysis gives relatively more weight to smaller studies</a:t>
            </a:r>
          </a:p>
          <a:p>
            <a:pPr eaLnBrk="1" hangingPunct="1"/>
            <a:endParaRPr lang="en-AU" dirty="0" smtClean="0"/>
          </a:p>
          <a:p>
            <a:pPr eaLnBrk="1" hangingPunct="1"/>
            <a:r>
              <a:rPr lang="en-AU" dirty="0" smtClean="0"/>
              <a:t>RE pooled estimate is the mean of the distribution of effects across studies. You can say “on average it works”</a:t>
            </a:r>
          </a:p>
          <a:p>
            <a:pPr eaLnBrk="1" hangingPunct="1"/>
            <a:endParaRPr lang="en-AU" dirty="0" smtClean="0"/>
          </a:p>
        </p:txBody>
      </p:sp>
    </p:spTree>
    <p:extLst>
      <p:ext uri="{BB962C8B-B14F-4D97-AF65-F5344CB8AC3E}">
        <p14:creationId xmlns:p14="http://schemas.microsoft.com/office/powerpoint/2010/main" val="2434859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ED10998-4B58-4E58-9144-F5C42CC5319A}" type="slidenum">
              <a:rPr lang="en-US" smtClean="0"/>
              <a:pPr/>
              <a:t>6</a:t>
            </a:fld>
            <a:endParaRPr lang="en-US" smtClean="0"/>
          </a:p>
        </p:txBody>
      </p:sp>
      <p:sp>
        <p:nvSpPr>
          <p:cNvPr id="95235" name="Rectangle 2"/>
          <p:cNvSpPr>
            <a:spLocks noGrp="1" noRot="1" noChangeAspect="1" noChangeArrowheads="1" noTextEdit="1"/>
          </p:cNvSpPr>
          <p:nvPr>
            <p:ph type="sldImg"/>
          </p:nvPr>
        </p:nvSpPr>
        <p:spPr>
          <a:xfrm>
            <a:off x="1144588" y="685800"/>
            <a:ext cx="4570412" cy="3427413"/>
          </a:xfrm>
          <a:ln/>
        </p:spPr>
      </p:sp>
      <p:sp>
        <p:nvSpPr>
          <p:cNvPr id="95236" name="Rectangle 3"/>
          <p:cNvSpPr>
            <a:spLocks noGrp="1" noChangeArrowheads="1"/>
          </p:cNvSpPr>
          <p:nvPr>
            <p:ph type="body" idx="1"/>
          </p:nvPr>
        </p:nvSpPr>
        <p:spPr>
          <a:noFill/>
          <a:ln/>
        </p:spPr>
        <p:txBody>
          <a:bodyPr/>
          <a:lstStyle/>
          <a:p>
            <a:pPr eaLnBrk="1" hangingPunct="1"/>
            <a:r>
              <a:rPr lang="en-AU" smtClean="0"/>
              <a:t>Note Q also referred to as the chi squared statistic, Q has low power with few studies and excessive power with many studies; this is why we have moved to using I squared.</a:t>
            </a:r>
          </a:p>
        </p:txBody>
      </p:sp>
    </p:spTree>
    <p:extLst>
      <p:ext uri="{BB962C8B-B14F-4D97-AF65-F5344CB8AC3E}">
        <p14:creationId xmlns:p14="http://schemas.microsoft.com/office/powerpoint/2010/main" val="199843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BFA12CBD-7322-4DB2-AF27-BB37DFACBAA2}" type="slidenum">
              <a:rPr lang="en-US" smtClean="0"/>
              <a:pPr/>
              <a:t>7</a:t>
            </a:fld>
            <a:endParaRPr lang="en-US" smtClean="0"/>
          </a:p>
        </p:txBody>
      </p:sp>
      <p:sp>
        <p:nvSpPr>
          <p:cNvPr id="97283" name="Rectangle 2"/>
          <p:cNvSpPr>
            <a:spLocks noGrp="1" noRot="1" noChangeAspect="1" noChangeArrowheads="1" noTextEdit="1"/>
          </p:cNvSpPr>
          <p:nvPr>
            <p:ph type="sldImg"/>
          </p:nvPr>
        </p:nvSpPr>
        <p:spPr>
          <a:xfrm>
            <a:off x="1144588" y="685800"/>
            <a:ext cx="4570412" cy="3427413"/>
          </a:xfrm>
          <a:ln/>
        </p:spPr>
      </p:sp>
      <p:sp>
        <p:nvSpPr>
          <p:cNvPr id="97284" name="Rectangle 3"/>
          <p:cNvSpPr>
            <a:spLocks noGrp="1" noChangeArrowheads="1"/>
          </p:cNvSpPr>
          <p:nvPr>
            <p:ph type="body" idx="1"/>
          </p:nvPr>
        </p:nvSpPr>
        <p:spPr>
          <a:noFill/>
          <a:ln/>
        </p:spPr>
        <p:txBody>
          <a:bodyPr/>
          <a:lstStyle/>
          <a:p>
            <a:pPr eaLnBrk="1" hangingPunct="1"/>
            <a:r>
              <a:rPr lang="en-AU" smtClean="0"/>
              <a:t>Notes: I squared of 20% means that 1/5 of the variability of the point estimates is due to heterogeneity rather than chance (or sampling error) because the studies are quite similar.</a:t>
            </a:r>
          </a:p>
          <a:p>
            <a:pPr eaLnBrk="1" hangingPunct="1"/>
            <a:endParaRPr lang="en-AU" smtClean="0"/>
          </a:p>
        </p:txBody>
      </p:sp>
    </p:spTree>
    <p:extLst>
      <p:ext uri="{BB962C8B-B14F-4D97-AF65-F5344CB8AC3E}">
        <p14:creationId xmlns:p14="http://schemas.microsoft.com/office/powerpoint/2010/main" val="3874161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22F8623E-6B07-47A9-A0A2-BE256F94135B}" type="slidenum">
              <a:rPr lang="en-US" smtClean="0"/>
              <a:pPr/>
              <a:t>8</a:t>
            </a:fld>
            <a:endParaRPr lang="en-US" smtClean="0"/>
          </a:p>
        </p:txBody>
      </p:sp>
      <p:sp>
        <p:nvSpPr>
          <p:cNvPr id="96259" name="Rectangle 2"/>
          <p:cNvSpPr>
            <a:spLocks noGrp="1" noRot="1" noChangeAspect="1" noChangeArrowheads="1" noTextEdit="1"/>
          </p:cNvSpPr>
          <p:nvPr>
            <p:ph type="sldImg"/>
          </p:nvPr>
        </p:nvSpPr>
        <p:spPr>
          <a:xfrm>
            <a:off x="1144588" y="685800"/>
            <a:ext cx="4570412" cy="3427413"/>
          </a:xfrm>
          <a:ln/>
        </p:spPr>
      </p:sp>
      <p:sp>
        <p:nvSpPr>
          <p:cNvPr id="96260" name="Rectangle 3"/>
          <p:cNvSpPr>
            <a:spLocks noGrp="1" noChangeArrowheads="1"/>
          </p:cNvSpPr>
          <p:nvPr>
            <p:ph type="body" idx="1"/>
          </p:nvPr>
        </p:nvSpPr>
        <p:spPr>
          <a:noFill/>
          <a:ln/>
        </p:spPr>
        <p:txBody>
          <a:bodyPr/>
          <a:lstStyle/>
          <a:p>
            <a:pPr eaLnBrk="1" hangingPunct="1"/>
            <a:r>
              <a:rPr lang="en-AU" smtClean="0"/>
              <a:t>Notes:</a:t>
            </a:r>
          </a:p>
          <a:p>
            <a:pPr eaLnBrk="1" hangingPunct="1"/>
            <a:r>
              <a:rPr lang="en-AU" smtClean="0"/>
              <a:t>The actual value of I is independent of the number of studies.</a:t>
            </a:r>
          </a:p>
          <a:p>
            <a:pPr eaLnBrk="1" hangingPunct="1"/>
            <a:r>
              <a:rPr lang="en-AU" smtClean="0"/>
              <a:t>You can calculate confidence intervals of I squared but this is not done in RevMan (but you can Google a STATA file written by Nicola Orsini called ‘heteroggi’</a:t>
            </a:r>
          </a:p>
        </p:txBody>
      </p:sp>
    </p:spTree>
    <p:extLst>
      <p:ext uri="{BB962C8B-B14F-4D97-AF65-F5344CB8AC3E}">
        <p14:creationId xmlns:p14="http://schemas.microsoft.com/office/powerpoint/2010/main" val="4244895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B5B00846-A9A9-46A2-9E24-2E12AC3CB29B}" type="slidenum">
              <a:rPr lang="en-US" smtClean="0"/>
              <a:pPr/>
              <a:t>13</a:t>
            </a:fld>
            <a:endParaRPr lang="en-US" smtClean="0"/>
          </a:p>
        </p:txBody>
      </p:sp>
      <p:sp>
        <p:nvSpPr>
          <p:cNvPr id="93187" name="Rectangle 2"/>
          <p:cNvSpPr>
            <a:spLocks noGrp="1" noRot="1" noChangeAspect="1" noChangeArrowheads="1" noTextEdit="1"/>
          </p:cNvSpPr>
          <p:nvPr>
            <p:ph type="sldImg"/>
          </p:nvPr>
        </p:nvSpPr>
        <p:spPr>
          <a:xfrm>
            <a:off x="1144588" y="685800"/>
            <a:ext cx="4570412" cy="3427413"/>
          </a:xfrm>
          <a:ln/>
        </p:spPr>
      </p:sp>
      <p:sp>
        <p:nvSpPr>
          <p:cNvPr id="93188" name="Rectangle 3"/>
          <p:cNvSpPr>
            <a:spLocks noGrp="1" noChangeArrowheads="1"/>
          </p:cNvSpPr>
          <p:nvPr>
            <p:ph type="body" idx="1"/>
          </p:nvPr>
        </p:nvSpPr>
        <p:spPr>
          <a:noFill/>
          <a:ln/>
        </p:spPr>
        <p:txBody>
          <a:bodyPr/>
          <a:lstStyle/>
          <a:p>
            <a:pPr eaLnBrk="1" hangingPunct="1"/>
            <a:r>
              <a:rPr lang="en-US" dirty="0" smtClean="0"/>
              <a:t>Consequence of variation across studies is that they produce differences in results = statistical heterogeneity</a:t>
            </a:r>
          </a:p>
          <a:p>
            <a:pPr eaLnBrk="1" hangingPunct="1"/>
            <a:endParaRPr lang="en-US" dirty="0" smtClean="0"/>
          </a:p>
          <a:p>
            <a:pPr eaLnBrk="1" hangingPunct="1"/>
            <a:r>
              <a:rPr lang="en-US" dirty="0" smtClean="0"/>
              <a:t>Statistical heterogeneity is the variation in the true effects underlying the studies which may manifest in more ‘observed variation’ than expected by chance.</a:t>
            </a:r>
          </a:p>
          <a:p>
            <a:pPr eaLnBrk="1" hangingPunct="1"/>
            <a:endParaRPr lang="en-US" dirty="0" smtClean="0"/>
          </a:p>
          <a:p>
            <a:pPr eaLnBrk="1" hangingPunct="1"/>
            <a:r>
              <a:rPr lang="en-US" dirty="0" smtClean="0"/>
              <a:t>Opposite to homogeneity, which is when there is an identical effect underlying every study</a:t>
            </a:r>
          </a:p>
        </p:txBody>
      </p:sp>
    </p:spTree>
    <p:extLst>
      <p:ext uri="{BB962C8B-B14F-4D97-AF65-F5344CB8AC3E}">
        <p14:creationId xmlns:p14="http://schemas.microsoft.com/office/powerpoint/2010/main" val="4290106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7F2B682-5F0E-45A3-887B-CCD411C26F60}" type="slidenum">
              <a:rPr lang="en-US" smtClean="0"/>
              <a:pPr/>
              <a:t>15</a:t>
            </a:fld>
            <a:endParaRPr lang="en-US" smtClean="0"/>
          </a:p>
        </p:txBody>
      </p:sp>
      <p:sp>
        <p:nvSpPr>
          <p:cNvPr id="98307" name="Rectangle 2"/>
          <p:cNvSpPr>
            <a:spLocks noGrp="1" noRot="1" noChangeAspect="1" noChangeArrowheads="1" noTextEdit="1"/>
          </p:cNvSpPr>
          <p:nvPr>
            <p:ph type="sldImg"/>
          </p:nvPr>
        </p:nvSpPr>
        <p:spPr>
          <a:xfrm>
            <a:off x="1144588" y="685800"/>
            <a:ext cx="4570412" cy="3427413"/>
          </a:xfrm>
          <a:ln/>
        </p:spPr>
      </p:sp>
      <p:sp>
        <p:nvSpPr>
          <p:cNvPr id="98308" name="Rectangle 3"/>
          <p:cNvSpPr>
            <a:spLocks noGrp="1" noChangeArrowheads="1"/>
          </p:cNvSpPr>
          <p:nvPr>
            <p:ph type="body" idx="1"/>
          </p:nvPr>
        </p:nvSpPr>
        <p:spPr>
          <a:noFill/>
          <a:ln/>
        </p:spPr>
        <p:txBody>
          <a:bodyPr/>
          <a:lstStyle/>
          <a:p>
            <a:pPr lvl="1" eaLnBrk="1" hangingPunct="1"/>
            <a:r>
              <a:rPr lang="en-AU" smtClean="0"/>
              <a:t>Check analyses of individual studies, especially cluster and cross-over trials. This is because their analysis may not have been appropriate</a:t>
            </a:r>
          </a:p>
          <a:p>
            <a:pPr eaLnBrk="1" hangingPunct="1"/>
            <a:endParaRPr lang="en-AU" smtClean="0"/>
          </a:p>
        </p:txBody>
      </p:sp>
    </p:spTree>
    <p:extLst>
      <p:ext uri="{BB962C8B-B14F-4D97-AF65-F5344CB8AC3E}">
        <p14:creationId xmlns:p14="http://schemas.microsoft.com/office/powerpoint/2010/main" val="234056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0ADCA212-8483-4CEC-94BB-E8388A305102}" type="slidenum">
              <a:rPr lang="en-US" smtClean="0"/>
              <a:pPr/>
              <a:t>16</a:t>
            </a:fld>
            <a:endParaRPr lang="en-US" smtClean="0"/>
          </a:p>
        </p:txBody>
      </p:sp>
      <p:sp>
        <p:nvSpPr>
          <p:cNvPr id="99331" name="Rectangle 2"/>
          <p:cNvSpPr>
            <a:spLocks noGrp="1" noRot="1" noChangeAspect="1" noChangeArrowheads="1" noTextEdit="1"/>
          </p:cNvSpPr>
          <p:nvPr>
            <p:ph type="sldImg"/>
          </p:nvPr>
        </p:nvSpPr>
        <p:spPr>
          <a:xfrm>
            <a:off x="1144588" y="685800"/>
            <a:ext cx="4570412" cy="3427413"/>
          </a:xfrm>
          <a:ln/>
        </p:spPr>
      </p:sp>
      <p:sp>
        <p:nvSpPr>
          <p:cNvPr id="99332" name="Rectangle 3"/>
          <p:cNvSpPr>
            <a:spLocks noGrp="1" noChangeArrowheads="1"/>
          </p:cNvSpPr>
          <p:nvPr>
            <p:ph type="body" idx="1"/>
          </p:nvPr>
        </p:nvSpPr>
        <p:spPr>
          <a:noFill/>
          <a:ln/>
        </p:spPr>
        <p:txBody>
          <a:bodyPr/>
          <a:lstStyle/>
          <a:p>
            <a:pPr eaLnBrk="1" hangingPunct="1"/>
            <a:r>
              <a:rPr lang="en-AU" smtClean="0"/>
              <a:t>However, some methodologists may argue that this is not a strong argument just because of heterogeneity – your reasons for pooling data to produce a combined estimate should be made on the basis that studies are sufficiently similar to combine.</a:t>
            </a:r>
          </a:p>
        </p:txBody>
      </p:sp>
    </p:spTree>
    <p:extLst>
      <p:ext uri="{BB962C8B-B14F-4D97-AF65-F5344CB8AC3E}">
        <p14:creationId xmlns:p14="http://schemas.microsoft.com/office/powerpoint/2010/main" val="4291671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3F68CF4E-AE07-481E-ACAE-6369E1FB1179}" type="slidenum">
              <a:rPr lang="en-US" smtClean="0"/>
              <a:pPr/>
              <a:t>17</a:t>
            </a:fld>
            <a:endParaRPr lang="en-US" smtClean="0"/>
          </a:p>
        </p:txBody>
      </p:sp>
      <p:sp>
        <p:nvSpPr>
          <p:cNvPr id="100355" name="Rectangle 2"/>
          <p:cNvSpPr>
            <a:spLocks noGrp="1" noRot="1" noChangeAspect="1" noChangeArrowheads="1" noTextEdit="1"/>
          </p:cNvSpPr>
          <p:nvPr>
            <p:ph type="sldImg"/>
          </p:nvPr>
        </p:nvSpPr>
        <p:spPr>
          <a:xfrm>
            <a:off x="1144588" y="685800"/>
            <a:ext cx="4570412" cy="3427413"/>
          </a:xfrm>
          <a:ln/>
        </p:spPr>
      </p:sp>
      <p:sp>
        <p:nvSpPr>
          <p:cNvPr id="100356" name="Rectangle 3"/>
          <p:cNvSpPr>
            <a:spLocks noGrp="1" noChangeArrowheads="1"/>
          </p:cNvSpPr>
          <p:nvPr>
            <p:ph type="body" idx="1"/>
          </p:nvPr>
        </p:nvSpPr>
        <p:spPr>
          <a:noFill/>
          <a:ln/>
        </p:spPr>
        <p:txBody>
          <a:bodyPr/>
          <a:lstStyle/>
          <a:p>
            <a:pPr eaLnBrk="1" hangingPunct="1"/>
            <a:r>
              <a:rPr lang="en-AU" smtClean="0"/>
              <a:t>Ignore heterogeneity by pooling studies using a FIXED EFFECT method of meta-analysis. Some methodologists would argue that there is little justification for this approach.</a:t>
            </a:r>
          </a:p>
        </p:txBody>
      </p:sp>
    </p:spTree>
    <p:extLst>
      <p:ext uri="{BB962C8B-B14F-4D97-AF65-F5344CB8AC3E}">
        <p14:creationId xmlns:p14="http://schemas.microsoft.com/office/powerpoint/2010/main" val="3709509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2D3E1972-B23C-4986-B2B2-0EB67952F161}" type="slidenum">
              <a:rPr lang="en-US" smtClean="0"/>
              <a:pPr/>
              <a:t>18</a:t>
            </a:fld>
            <a:endParaRPr lang="en-US" smtClean="0"/>
          </a:p>
        </p:txBody>
      </p:sp>
      <p:sp>
        <p:nvSpPr>
          <p:cNvPr id="101379" name="Rectangle 2"/>
          <p:cNvSpPr>
            <a:spLocks noGrp="1" noRot="1" noChangeAspect="1" noChangeArrowheads="1" noTextEdit="1"/>
          </p:cNvSpPr>
          <p:nvPr>
            <p:ph type="sldImg"/>
          </p:nvPr>
        </p:nvSpPr>
        <p:spPr>
          <a:xfrm>
            <a:off x="1144588" y="685800"/>
            <a:ext cx="4570412" cy="3427413"/>
          </a:xfrm>
          <a:ln/>
        </p:spPr>
      </p:sp>
      <p:sp>
        <p:nvSpPr>
          <p:cNvPr id="101380" name="Rectangle 3"/>
          <p:cNvSpPr>
            <a:spLocks noGrp="1" noChangeArrowheads="1"/>
          </p:cNvSpPr>
          <p:nvPr>
            <p:ph type="body" idx="1"/>
          </p:nvPr>
        </p:nvSpPr>
        <p:spPr>
          <a:noFill/>
          <a:ln/>
        </p:spPr>
        <p:txBody>
          <a:bodyPr/>
          <a:lstStyle/>
          <a:p>
            <a:pPr eaLnBrk="1" hangingPunct="1"/>
            <a:r>
              <a:rPr lang="en-AU" smtClean="0"/>
              <a:t>A fixed effect meta-analysis assumes homogeneity.</a:t>
            </a:r>
          </a:p>
        </p:txBody>
      </p:sp>
    </p:spTree>
    <p:extLst>
      <p:ext uri="{BB962C8B-B14F-4D97-AF65-F5344CB8AC3E}">
        <p14:creationId xmlns:p14="http://schemas.microsoft.com/office/powerpoint/2010/main" val="1245461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CA"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CA" sz="2400">
                <a:latin typeface="Times New Roman" pitchFamily="18" charset="0"/>
              </a:endParaRPr>
            </a:p>
          </p:txBody>
        </p:sp>
      </p:grpSp>
      <p:grpSp>
        <p:nvGrpSpPr>
          <p:cNvPr id="3"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191496" name="Rectangle 8"/>
          <p:cNvSpPr>
            <a:spLocks noGrp="1" noChangeArrowheads="1"/>
          </p:cNvSpPr>
          <p:nvPr>
            <p:ph type="subTitle" idx="1"/>
          </p:nvPr>
        </p:nvSpPr>
        <p:spPr>
          <a:xfrm>
            <a:off x="4673600" y="2927350"/>
            <a:ext cx="4013200" cy="1822450"/>
          </a:xfrm>
        </p:spPr>
        <p:txBody>
          <a:bodyPr anchor="b"/>
          <a:lstStyle>
            <a:lvl1pPr marL="0" indent="0" algn="ctr">
              <a:buFont typeface="Wingdings" pitchFamily="2" charset="2"/>
              <a:buNone/>
              <a:defRPr/>
            </a:lvl1pPr>
          </a:lstStyle>
          <a:p>
            <a:r>
              <a:rPr lang="en-US" smtClean="0"/>
              <a:t>Click to edit Master subtitle style</a:t>
            </a:r>
            <a:endParaRPr lang="en-US"/>
          </a:p>
        </p:txBody>
      </p:sp>
      <p:sp>
        <p:nvSpPr>
          <p:cNvPr id="19150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defRPr/>
            </a:lvl1pPr>
          </a:lstStyle>
          <a:p>
            <a:r>
              <a:rPr lang="en-US" smtClean="0"/>
              <a:t>Click to edit Master title style</a:t>
            </a:r>
            <a:endParaRPr lang="en-US"/>
          </a:p>
        </p:txBody>
      </p:sp>
      <p:sp>
        <p:nvSpPr>
          <p:cNvPr id="10" name="Date Placeholder 9"/>
          <p:cNvSpPr>
            <a:spLocks noGrp="1" noChangeArrowheads="1"/>
          </p:cNvSpPr>
          <p:nvPr>
            <p:ph type="dt" sz="quarter" idx="10"/>
          </p:nvPr>
        </p:nvSpPr>
        <p:spPr bwMode="auto">
          <a:xfrm>
            <a:off x="2438400" y="6248400"/>
            <a:ext cx="2130425"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bg1"/>
                </a:solidFill>
              </a:defRPr>
            </a:lvl1pPr>
          </a:lstStyle>
          <a:p>
            <a:fld id="{EB76709E-5A96-49A7-8F7F-665D3C696E35}" type="datetimeFigureOut">
              <a:rPr lang="en-US" smtClean="0"/>
              <a:pPr/>
              <a:t>12/25/2018</a:t>
            </a:fld>
            <a:endParaRPr lang="en-US"/>
          </a:p>
        </p:txBody>
      </p:sp>
      <p:sp>
        <p:nvSpPr>
          <p:cNvPr id="11" name="Rectangle 10"/>
          <p:cNvSpPr>
            <a:spLocks noGrp="1" noChangeArrowheads="1"/>
          </p:cNvSpPr>
          <p:nvPr>
            <p:ph type="ftr" sz="quarter" idx="11"/>
          </p:nvPr>
        </p:nvSpPr>
        <p:spPr>
          <a:xfrm>
            <a:off x="5791200" y="6248400"/>
            <a:ext cx="2897188" cy="474663"/>
          </a:xfrm>
        </p:spPr>
        <p:txBody>
          <a:bodyPr/>
          <a:lstStyle>
            <a:lvl1pPr algn="r">
              <a:defRPr/>
            </a:lvl1pPr>
          </a:lstStyle>
          <a:p>
            <a:endParaRPr lang="en-US"/>
          </a:p>
        </p:txBody>
      </p:sp>
      <p:sp>
        <p:nvSpPr>
          <p:cNvPr id="12" name="Rectangle 11"/>
          <p:cNvSpPr>
            <a:spLocks noGrp="1" noChangeArrowheads="1"/>
          </p:cNvSpPr>
          <p:nvPr>
            <p:ph type="sldNum" sz="quarter" idx="12"/>
          </p:nvPr>
        </p:nvSpPr>
        <p:spPr>
          <a:xfrm>
            <a:off x="76200" y="6096000"/>
            <a:ext cx="609600" cy="641350"/>
          </a:xfrm>
        </p:spPr>
        <p:txBody>
          <a:bodyPr anchorCtr="0"/>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838200"/>
            <a:ext cx="19812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838200"/>
            <a:ext cx="5791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770313"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1905000"/>
            <a:ext cx="3770312"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endParaRPr lang="en-US"/>
          </a:p>
        </p:txBody>
      </p:sp>
      <p:sp>
        <p:nvSpPr>
          <p:cNvPr id="8"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endParaRPr lang="en-US"/>
          </a:p>
        </p:txBody>
      </p:sp>
      <p:sp>
        <p:nvSpPr>
          <p:cNvPr id="4"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endParaRPr lang="en-US"/>
          </a:p>
        </p:txBody>
      </p:sp>
      <p:sp>
        <p:nvSpPr>
          <p:cNvPr id="3"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18F39C73-9706-4449-8AA3-780969739C7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838200" y="1905000"/>
            <a:ext cx="7693025"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0467" name="Rectangle 3"/>
          <p:cNvSpPr>
            <a:spLocks noGrp="1" noChangeArrowheads="1"/>
          </p:cNvSpPr>
          <p:nvPr>
            <p:ph type="ftr" sz="quarter" idx="3"/>
          </p:nvPr>
        </p:nvSpPr>
        <p:spPr bwMode="auto">
          <a:xfrm>
            <a:off x="7848600" y="6096000"/>
            <a:ext cx="457200"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190468" name="Rectangle 4"/>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18F39C73-9706-4449-8AA3-780969739C7D}" type="slidenum">
              <a:rPr lang="en-US" smtClean="0"/>
              <a:pPr/>
              <a:t>‹#›</a:t>
            </a:fld>
            <a:endParaRPr lang="en-US"/>
          </a:p>
        </p:txBody>
      </p:sp>
      <p:sp>
        <p:nvSpPr>
          <p:cNvPr id="1029" name="AutoShape 5"/>
          <p:cNvSpPr>
            <a:spLocks noGrp="1" noChangeArrowheads="1"/>
          </p:cNvSpPr>
          <p:nvPr>
            <p:ph type="title"/>
          </p:nvPr>
        </p:nvSpPr>
        <p:spPr bwMode="auto">
          <a:xfrm>
            <a:off x="762000" y="838200"/>
            <a:ext cx="7924800" cy="6858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grpSp>
        <p:nvGrpSpPr>
          <p:cNvPr id="2" name="Group 6"/>
          <p:cNvGrpSpPr>
            <a:grpSpLocks/>
          </p:cNvGrpSpPr>
          <p:nvPr/>
        </p:nvGrpSpPr>
        <p:grpSpPr bwMode="auto">
          <a:xfrm>
            <a:off x="0" y="0"/>
            <a:ext cx="3200400" cy="6858000"/>
            <a:chOff x="0" y="0"/>
            <a:chExt cx="2016" cy="4320"/>
          </a:xfrm>
        </p:grpSpPr>
        <p:sp>
          <p:nvSpPr>
            <p:cNvPr id="190471" name="Rectangle 7"/>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90472" name="Freeform 8"/>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sp>
        <p:nvSpPr>
          <p:cNvPr id="190473" name="Rectangle 9"/>
          <p:cNvSpPr>
            <a:spLocks noChangeArrowheads="1"/>
          </p:cNvSpPr>
          <p:nvPr/>
        </p:nvSpPr>
        <p:spPr bwMode="auto">
          <a:xfrm>
            <a:off x="0" y="6172200"/>
            <a:ext cx="1066800" cy="685800"/>
          </a:xfrm>
          <a:prstGeom prst="rect">
            <a:avLst/>
          </a:prstGeom>
          <a:noFill/>
          <a:ln w="9525">
            <a:noFill/>
            <a:miter lim="800000"/>
            <a:headEnd/>
            <a:tailEnd/>
          </a:ln>
          <a:effectLst/>
        </p:spPr>
        <p:txBody>
          <a:bodyPr anchor="b"/>
          <a:lstStyle/>
          <a:p>
            <a:pPr algn="ctr" eaLnBrk="1" hangingPunct="1">
              <a:defRPr/>
            </a:pPr>
            <a:endParaRPr lang="en-US" sz="1400"/>
          </a:p>
        </p:txBody>
      </p:sp>
      <p:sp>
        <p:nvSpPr>
          <p:cNvPr id="190474" name="Rectangle 10"/>
          <p:cNvSpPr>
            <a:spLocks noChangeArrowheads="1"/>
          </p:cNvSpPr>
          <p:nvPr/>
        </p:nvSpPr>
        <p:spPr bwMode="auto">
          <a:xfrm>
            <a:off x="0" y="0"/>
            <a:ext cx="762000" cy="685800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90475" name="Freeform 11"/>
          <p:cNvSpPr>
            <a:spLocks/>
          </p:cNvSpPr>
          <p:nvPr/>
        </p:nvSpPr>
        <p:spPr bwMode="auto">
          <a:xfrm>
            <a:off x="457200" y="0"/>
            <a:ext cx="2743200" cy="1166813"/>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sp>
        <p:nvSpPr>
          <p:cNvPr id="190476" name="AutoShape 12"/>
          <p:cNvSpPr>
            <a:spLocks noChangeArrowheads="1"/>
          </p:cNvSpPr>
          <p:nvPr/>
        </p:nvSpPr>
        <p:spPr bwMode="auto">
          <a:xfrm>
            <a:off x="609600" y="1524000"/>
            <a:ext cx="7010400" cy="3175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190477" name="AutoShape 13"/>
          <p:cNvSpPr>
            <a:spLocks noChangeArrowheads="1"/>
          </p:cNvSpPr>
          <p:nvPr/>
        </p:nvSpPr>
        <p:spPr bwMode="auto">
          <a:xfrm flipH="1">
            <a:off x="228600" y="1524000"/>
            <a:ext cx="393700" cy="319088"/>
          </a:xfrm>
          <a:prstGeom prst="flowChartDelay">
            <a:avLst/>
          </a:prstGeom>
          <a:solidFill>
            <a:schemeClr val="hlink"/>
          </a:solidFill>
          <a:ln w="9525">
            <a:noFill/>
            <a:miter lim="800000"/>
            <a:headEnd/>
            <a:tailEnd/>
          </a:ln>
          <a:effectLst/>
        </p:spPr>
        <p:txBody>
          <a:bodyPr wrap="none" anchor="ctr"/>
          <a:lstStyle/>
          <a:p>
            <a:pPr>
              <a:defRPr/>
            </a:pPr>
            <a:endParaRPr lang="en-US"/>
          </a:p>
        </p:txBody>
      </p:sp>
      <p:pic>
        <p:nvPicPr>
          <p:cNvPr id="1036" name="Picture 14" descr="tree_corner"/>
          <p:cNvPicPr>
            <a:picLocks noChangeAspect="1" noChangeArrowheads="1"/>
          </p:cNvPicPr>
          <p:nvPr/>
        </p:nvPicPr>
        <p:blipFill>
          <a:blip r:embed="rId13" cstate="print"/>
          <a:srcRect/>
          <a:stretch>
            <a:fillRect/>
          </a:stretch>
        </p:blipFill>
        <p:spPr bwMode="auto">
          <a:xfrm>
            <a:off x="0" y="5678488"/>
            <a:ext cx="1295400" cy="1179512"/>
          </a:xfrm>
          <a:prstGeom prst="rect">
            <a:avLst/>
          </a:prstGeom>
          <a:noFill/>
          <a:ln w="9525">
            <a:noFill/>
            <a:miter lim="800000"/>
            <a:headEnd/>
            <a:tailEnd/>
          </a:ln>
        </p:spPr>
      </p:pic>
      <p:pic>
        <p:nvPicPr>
          <p:cNvPr id="1037" name="Picture 15" descr="logo Cochrane 1"/>
          <p:cNvPicPr>
            <a:picLocks noChangeAspect="1" noChangeArrowheads="1"/>
          </p:cNvPicPr>
          <p:nvPr/>
        </p:nvPicPr>
        <p:blipFill>
          <a:blip r:embed="rId14" cstate="print"/>
          <a:srcRect/>
          <a:stretch>
            <a:fillRect/>
          </a:stretch>
        </p:blipFill>
        <p:spPr bwMode="auto">
          <a:xfrm>
            <a:off x="8229600" y="6096000"/>
            <a:ext cx="762000" cy="555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fontAlgn="base" hangingPunct="1">
        <a:lnSpc>
          <a:spcPct val="90000"/>
        </a:lnSpc>
        <a:spcBef>
          <a:spcPct val="0"/>
        </a:spcBef>
        <a:spcAft>
          <a:spcPct val="0"/>
        </a:spcAft>
        <a:defRPr sz="3600" b="1">
          <a:solidFill>
            <a:schemeClr val="tx2"/>
          </a:solidFill>
          <a:latin typeface="+mj-lt"/>
          <a:ea typeface="+mj-ea"/>
          <a:cs typeface="+mj-cs"/>
        </a:defRPr>
      </a:lvl1pPr>
      <a:lvl2pPr algn="l" rtl="0" eaLnBrk="1" fontAlgn="base" hangingPunct="1">
        <a:lnSpc>
          <a:spcPct val="90000"/>
        </a:lnSpc>
        <a:spcBef>
          <a:spcPct val="0"/>
        </a:spcBef>
        <a:spcAft>
          <a:spcPct val="0"/>
        </a:spcAft>
        <a:defRPr sz="3600" b="1">
          <a:solidFill>
            <a:schemeClr val="tx2"/>
          </a:solidFill>
          <a:latin typeface="Arial" charset="0"/>
        </a:defRPr>
      </a:lvl2pPr>
      <a:lvl3pPr algn="l" rtl="0" eaLnBrk="1" fontAlgn="base" hangingPunct="1">
        <a:lnSpc>
          <a:spcPct val="90000"/>
        </a:lnSpc>
        <a:spcBef>
          <a:spcPct val="0"/>
        </a:spcBef>
        <a:spcAft>
          <a:spcPct val="0"/>
        </a:spcAft>
        <a:defRPr sz="3600" b="1">
          <a:solidFill>
            <a:schemeClr val="tx2"/>
          </a:solidFill>
          <a:latin typeface="Arial" charset="0"/>
        </a:defRPr>
      </a:lvl3pPr>
      <a:lvl4pPr algn="l" rtl="0" eaLnBrk="1" fontAlgn="base" hangingPunct="1">
        <a:lnSpc>
          <a:spcPct val="90000"/>
        </a:lnSpc>
        <a:spcBef>
          <a:spcPct val="0"/>
        </a:spcBef>
        <a:spcAft>
          <a:spcPct val="0"/>
        </a:spcAft>
        <a:defRPr sz="3600" b="1">
          <a:solidFill>
            <a:schemeClr val="tx2"/>
          </a:solidFill>
          <a:latin typeface="Arial" charset="0"/>
        </a:defRPr>
      </a:lvl4pPr>
      <a:lvl5pPr algn="l" rtl="0" eaLnBrk="1" fontAlgn="base" hangingPunct="1">
        <a:lnSpc>
          <a:spcPct val="90000"/>
        </a:lnSpc>
        <a:spcBef>
          <a:spcPct val="0"/>
        </a:spcBef>
        <a:spcAft>
          <a:spcPct val="0"/>
        </a:spcAft>
        <a:defRPr sz="3600" b="1">
          <a:solidFill>
            <a:schemeClr val="tx2"/>
          </a:solidFill>
          <a:latin typeface="Arial" charset="0"/>
        </a:defRPr>
      </a:lvl5pPr>
      <a:lvl6pPr marL="457200" algn="l" rtl="0" eaLnBrk="1" fontAlgn="base" hangingPunct="1">
        <a:lnSpc>
          <a:spcPct val="90000"/>
        </a:lnSpc>
        <a:spcBef>
          <a:spcPct val="0"/>
        </a:spcBef>
        <a:spcAft>
          <a:spcPct val="0"/>
        </a:spcAft>
        <a:defRPr sz="3600" b="1">
          <a:solidFill>
            <a:schemeClr val="tx2"/>
          </a:solidFill>
          <a:latin typeface="Arial" charset="0"/>
        </a:defRPr>
      </a:lvl6pPr>
      <a:lvl7pPr marL="914400" algn="l" rtl="0" eaLnBrk="1" fontAlgn="base" hangingPunct="1">
        <a:lnSpc>
          <a:spcPct val="90000"/>
        </a:lnSpc>
        <a:spcBef>
          <a:spcPct val="0"/>
        </a:spcBef>
        <a:spcAft>
          <a:spcPct val="0"/>
        </a:spcAft>
        <a:defRPr sz="3600" b="1">
          <a:solidFill>
            <a:schemeClr val="tx2"/>
          </a:solidFill>
          <a:latin typeface="Arial" charset="0"/>
        </a:defRPr>
      </a:lvl7pPr>
      <a:lvl8pPr marL="1371600" algn="l" rtl="0" eaLnBrk="1" fontAlgn="base" hangingPunct="1">
        <a:lnSpc>
          <a:spcPct val="90000"/>
        </a:lnSpc>
        <a:spcBef>
          <a:spcPct val="0"/>
        </a:spcBef>
        <a:spcAft>
          <a:spcPct val="0"/>
        </a:spcAft>
        <a:defRPr sz="3600" b="1">
          <a:solidFill>
            <a:schemeClr val="tx2"/>
          </a:solidFill>
          <a:latin typeface="Arial" charset="0"/>
        </a:defRPr>
      </a:lvl8pPr>
      <a:lvl9pPr marL="1828800" algn="l" rtl="0" eaLnBrk="1" fontAlgn="base" hangingPunct="1">
        <a:lnSpc>
          <a:spcPct val="90000"/>
        </a:lnSpc>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75000"/>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1" fontAlgn="base" hangingPunct="1">
        <a:spcBef>
          <a:spcPct val="20000"/>
        </a:spcBef>
        <a:spcAft>
          <a:spcPct val="0"/>
        </a:spcAft>
        <a:buClr>
          <a:schemeClr val="tx1"/>
        </a:buClr>
        <a:buSzPct val="80000"/>
        <a:buChar char="–"/>
        <a:defRPr>
          <a:solidFill>
            <a:schemeClr val="tx1"/>
          </a:solidFill>
          <a:latin typeface="+mn-lt"/>
        </a:defRPr>
      </a:lvl4pPr>
      <a:lvl5pPr marL="20574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sz="quarter"/>
          </p:nvPr>
        </p:nvSpPr>
        <p:spPr/>
        <p:txBody>
          <a:bodyPr/>
          <a:lstStyle/>
          <a:p>
            <a:r>
              <a:rPr lang="en-US" dirty="0" smtClean="0"/>
              <a:t>Heterogeneity</a:t>
            </a:r>
            <a:endParaRPr lang="en-US" dirty="0"/>
          </a:p>
        </p:txBody>
      </p:sp>
      <p:sp>
        <p:nvSpPr>
          <p:cNvPr id="6" name="Subtitle 5"/>
          <p:cNvSpPr>
            <a:spLocks noGrp="1"/>
          </p:cNvSpPr>
          <p:nvPr/>
        </p:nvSpPr>
        <p:spPr bwMode="auto">
          <a:xfrm>
            <a:off x="4495800" y="3054350"/>
            <a:ext cx="4648200" cy="1822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0" indent="0" algn="ctr" rtl="0" eaLnBrk="1" fontAlgn="base" hangingPunct="1">
              <a:spcBef>
                <a:spcPct val="20000"/>
              </a:spcBef>
              <a:spcAft>
                <a:spcPct val="0"/>
              </a:spcAft>
              <a:buClr>
                <a:schemeClr val="tx1"/>
              </a:buClr>
              <a:buSzPct val="75000"/>
              <a:buFont typeface="Wingdings" pitchFamily="2" charset="2"/>
              <a:buNone/>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75000"/>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1" fontAlgn="base" hangingPunct="1">
              <a:spcBef>
                <a:spcPct val="20000"/>
              </a:spcBef>
              <a:spcAft>
                <a:spcPct val="0"/>
              </a:spcAft>
              <a:buClr>
                <a:schemeClr val="tx1"/>
              </a:buClr>
              <a:buSzPct val="80000"/>
              <a:buChar char="–"/>
              <a:defRPr>
                <a:solidFill>
                  <a:schemeClr val="tx1"/>
                </a:solidFill>
                <a:latin typeface="+mn-lt"/>
              </a:defRPr>
            </a:lvl4pPr>
            <a:lvl5pPr marL="20574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a:lstStyle>
          <a:p>
            <a:pPr lvl="0">
              <a:buClr>
                <a:srgbClr val="003366"/>
              </a:buClr>
              <a:defRPr/>
            </a:pPr>
            <a:r>
              <a:rPr lang="en-NZ" sz="2000" dirty="0" smtClean="0">
                <a:solidFill>
                  <a:srgbClr val="00B050"/>
                </a:solidFill>
              </a:rPr>
              <a:t>Tabriz University of Medical Sciences</a:t>
            </a:r>
            <a:br>
              <a:rPr lang="en-NZ" sz="2000" dirty="0" smtClean="0">
                <a:solidFill>
                  <a:srgbClr val="00B050"/>
                </a:solidFill>
              </a:rPr>
            </a:br>
            <a:r>
              <a:rPr lang="en-NZ" sz="2000" dirty="0" smtClean="0">
                <a:solidFill>
                  <a:srgbClr val="00B050"/>
                </a:solidFill>
              </a:rPr>
              <a:t>Standard Workshop on Systematic Reviews</a:t>
            </a:r>
          </a:p>
          <a:p>
            <a:pPr lvl="0">
              <a:buClr>
                <a:srgbClr val="003366"/>
              </a:buClr>
              <a:defRPr/>
            </a:pPr>
            <a:endParaRPr lang="en-NZ" sz="1050" dirty="0" smtClean="0">
              <a:solidFill>
                <a:srgbClr val="00B050"/>
              </a:solidFill>
            </a:endParaRPr>
          </a:p>
          <a:p>
            <a:pPr lvl="0">
              <a:buClr>
                <a:srgbClr val="003366"/>
              </a:buClr>
              <a:defRPr/>
            </a:pPr>
            <a:r>
              <a:rPr lang="en-NZ" sz="2000" dirty="0" smtClean="0">
                <a:solidFill>
                  <a:srgbClr val="FFC000"/>
                </a:solidFill>
              </a:rPr>
              <a:t>Presented by:</a:t>
            </a:r>
            <a:br>
              <a:rPr lang="en-NZ" sz="2000" dirty="0" smtClean="0">
                <a:solidFill>
                  <a:srgbClr val="FFC000"/>
                </a:solidFill>
              </a:rPr>
            </a:br>
            <a:r>
              <a:rPr lang="en-NZ" sz="2000" dirty="0" smtClean="0">
                <a:solidFill>
                  <a:srgbClr val="FFC000"/>
                </a:solidFill>
              </a:rPr>
              <a:t>Dr. </a:t>
            </a:r>
            <a:r>
              <a:rPr lang="en-NZ" sz="2000" dirty="0" err="1" smtClean="0">
                <a:solidFill>
                  <a:srgbClr val="FFC000"/>
                </a:solidFill>
              </a:rPr>
              <a:t>Sakineh</a:t>
            </a:r>
            <a:r>
              <a:rPr lang="en-NZ" sz="2000" dirty="0" smtClean="0">
                <a:solidFill>
                  <a:srgbClr val="FFC000"/>
                </a:solidFill>
              </a:rPr>
              <a:t> Mohammad-</a:t>
            </a:r>
            <a:r>
              <a:rPr lang="en-NZ" sz="2000" dirty="0" err="1" smtClean="0">
                <a:solidFill>
                  <a:srgbClr val="FFC000"/>
                </a:solidFill>
              </a:rPr>
              <a:t>Alizadeh</a:t>
            </a:r>
            <a:endParaRPr lang="en-NZ" sz="2000" dirty="0" smtClean="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1905000"/>
            <a:ext cx="8001000" cy="4343400"/>
          </a:xfrm>
        </p:spPr>
        <p:txBody>
          <a:bodyPr/>
          <a:lstStyle/>
          <a:p>
            <a:pPr>
              <a:buNone/>
            </a:pPr>
            <a:r>
              <a:rPr lang="en-GB" sz="3200" dirty="0" smtClean="0"/>
              <a:t>The importance of the observed value of I</a:t>
            </a:r>
            <a:r>
              <a:rPr lang="en-GB" sz="3200" baseline="30000" dirty="0" smtClean="0"/>
              <a:t>2</a:t>
            </a:r>
            <a:r>
              <a:rPr lang="en-GB" sz="3200" dirty="0" smtClean="0"/>
              <a:t> depends on </a:t>
            </a:r>
          </a:p>
          <a:p>
            <a:r>
              <a:rPr lang="en-GB" sz="3200" dirty="0" smtClean="0"/>
              <a:t>(</a:t>
            </a:r>
            <a:r>
              <a:rPr lang="en-GB" sz="3200" dirty="0" err="1" smtClean="0"/>
              <a:t>i</a:t>
            </a:r>
            <a:r>
              <a:rPr lang="en-GB" sz="3200" dirty="0" smtClean="0"/>
              <a:t>) magnitude and direction of effects and </a:t>
            </a:r>
          </a:p>
          <a:p>
            <a:r>
              <a:rPr lang="en-GB" sz="3200" dirty="0" smtClean="0"/>
              <a:t>(ii) strength of evidence for heterogeneity (e.g. P value from the chi-squared test, or a confidence interval for I</a:t>
            </a:r>
            <a:r>
              <a:rPr lang="en-GB" sz="3200" baseline="30000" dirty="0" smtClean="0"/>
              <a:t>2</a:t>
            </a:r>
            <a:r>
              <a:rPr lang="en-GB" sz="3200" dirty="0" smtClean="0"/>
              <a:t>).</a:t>
            </a:r>
            <a:endParaRPr lang="en-GB"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ChangeArrowheads="1"/>
          </p:cNvSpPr>
          <p:nvPr>
            <p:ph type="title"/>
          </p:nvPr>
        </p:nvSpPr>
        <p:spPr>
          <a:xfrm>
            <a:off x="838200" y="914400"/>
            <a:ext cx="7010400" cy="650875"/>
          </a:xfrm>
        </p:spPr>
        <p:txBody>
          <a:bodyPr>
            <a:normAutofit fontScale="90000"/>
          </a:bodyPr>
          <a:lstStyle/>
          <a:p>
            <a:pPr eaLnBrk="1" hangingPunct="1"/>
            <a:r>
              <a:rPr lang="en-US" dirty="0" smtClean="0"/>
              <a:t>Causes of heterogeneity: </a:t>
            </a:r>
            <a:r>
              <a:rPr lang="en-US" sz="4000" dirty="0" smtClean="0">
                <a:solidFill>
                  <a:schemeClr val="tx2">
                    <a:lumMod val="75000"/>
                  </a:schemeClr>
                </a:solidFill>
              </a:rPr>
              <a:t>clinical</a:t>
            </a:r>
            <a:endParaRPr lang="en-AU" sz="4000" dirty="0" smtClean="0">
              <a:solidFill>
                <a:schemeClr val="tx2">
                  <a:lumMod val="75000"/>
                </a:schemeClr>
              </a:solidFill>
            </a:endParaRPr>
          </a:p>
        </p:txBody>
      </p:sp>
      <p:sp>
        <p:nvSpPr>
          <p:cNvPr id="47107" name="Rectangle 1027"/>
          <p:cNvSpPr>
            <a:spLocks noGrp="1" noChangeArrowheads="1"/>
          </p:cNvSpPr>
          <p:nvPr>
            <p:ph idx="1"/>
          </p:nvPr>
        </p:nvSpPr>
        <p:spPr>
          <a:xfrm>
            <a:off x="685800" y="1905000"/>
            <a:ext cx="7702550" cy="4419600"/>
          </a:xfrm>
        </p:spPr>
        <p:txBody>
          <a:bodyPr/>
          <a:lstStyle/>
          <a:p>
            <a:pPr eaLnBrk="1" hangingPunct="1">
              <a:buFont typeface="Wingdings" pitchFamily="2" charset="2"/>
              <a:buNone/>
            </a:pPr>
            <a:r>
              <a:rPr lang="en-US" sz="2400" i="1" dirty="0" smtClean="0"/>
              <a:t>Differences between studies with respect to:</a:t>
            </a:r>
          </a:p>
          <a:p>
            <a:pPr eaLnBrk="1" hangingPunct="1"/>
            <a:r>
              <a:rPr lang="en-US" sz="2400" dirty="0" smtClean="0"/>
              <a:t>participants</a:t>
            </a:r>
          </a:p>
          <a:p>
            <a:pPr lvl="1" eaLnBrk="1" hangingPunct="1">
              <a:buClr>
                <a:srgbClr val="009999"/>
              </a:buClr>
            </a:pPr>
            <a:r>
              <a:rPr lang="en-US" dirty="0" smtClean="0"/>
              <a:t>conditions under investigation, eligibility criteria for trials, geographical variation</a:t>
            </a:r>
          </a:p>
          <a:p>
            <a:pPr eaLnBrk="1" hangingPunct="1"/>
            <a:r>
              <a:rPr lang="en-US" sz="2400" dirty="0" smtClean="0"/>
              <a:t>interventions</a:t>
            </a:r>
          </a:p>
          <a:p>
            <a:pPr lvl="1" eaLnBrk="1" hangingPunct="1">
              <a:buClr>
                <a:srgbClr val="009999"/>
              </a:buClr>
            </a:pPr>
            <a:r>
              <a:rPr lang="en-US" dirty="0" smtClean="0"/>
              <a:t>e.g. type of drug, intensity, dose, duration, mode of administration, experience of practitioners, nature of control (placebo, none, standard care)</a:t>
            </a:r>
          </a:p>
          <a:p>
            <a:pPr eaLnBrk="1" hangingPunct="1"/>
            <a:r>
              <a:rPr lang="en-US" sz="2400" dirty="0" smtClean="0"/>
              <a:t>outcomes</a:t>
            </a:r>
          </a:p>
          <a:p>
            <a:pPr lvl="1" eaLnBrk="1" hangingPunct="1">
              <a:buClr>
                <a:srgbClr val="009999"/>
              </a:buClr>
            </a:pPr>
            <a:r>
              <a:rPr lang="en-US" dirty="0" smtClean="0"/>
              <a:t>e.g. type, follow-up duration, ways of measuring outcomes, definition of an event</a:t>
            </a:r>
            <a:endParaRPr lang="en-AU"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62000" y="914400"/>
            <a:ext cx="8382000" cy="650875"/>
          </a:xfrm>
        </p:spPr>
        <p:txBody>
          <a:bodyPr>
            <a:normAutofit fontScale="90000"/>
          </a:bodyPr>
          <a:lstStyle/>
          <a:p>
            <a:pPr eaLnBrk="1" hangingPunct="1"/>
            <a:r>
              <a:rPr lang="en-US" dirty="0" smtClean="0"/>
              <a:t>Causes of heterogeneity: </a:t>
            </a:r>
            <a:r>
              <a:rPr lang="en-US" dirty="0" smtClean="0">
                <a:solidFill>
                  <a:schemeClr val="tx2">
                    <a:lumMod val="75000"/>
                  </a:schemeClr>
                </a:solidFill>
              </a:rPr>
              <a:t>methodological</a:t>
            </a:r>
            <a:endParaRPr lang="en-AU" dirty="0" smtClean="0">
              <a:solidFill>
                <a:schemeClr val="tx2">
                  <a:lumMod val="75000"/>
                </a:schemeClr>
              </a:solidFill>
            </a:endParaRPr>
          </a:p>
        </p:txBody>
      </p:sp>
      <p:sp>
        <p:nvSpPr>
          <p:cNvPr id="48131" name="Rectangle 3"/>
          <p:cNvSpPr>
            <a:spLocks noGrp="1" noChangeArrowheads="1"/>
          </p:cNvSpPr>
          <p:nvPr>
            <p:ph idx="1"/>
          </p:nvPr>
        </p:nvSpPr>
        <p:spPr>
          <a:xfrm>
            <a:off x="762000" y="2057400"/>
            <a:ext cx="8077200" cy="4038600"/>
          </a:xfrm>
        </p:spPr>
        <p:txBody>
          <a:bodyPr>
            <a:normAutofit/>
          </a:bodyPr>
          <a:lstStyle/>
          <a:p>
            <a:pPr eaLnBrk="1" hangingPunct="1">
              <a:buFont typeface="Wingdings" pitchFamily="2" charset="2"/>
              <a:buNone/>
            </a:pPr>
            <a:r>
              <a:rPr lang="en-US" sz="2200" i="1" dirty="0" smtClean="0"/>
              <a:t>Differences between studies with respect to:</a:t>
            </a:r>
          </a:p>
          <a:p>
            <a:pPr eaLnBrk="1" hangingPunct="1"/>
            <a:r>
              <a:rPr lang="en-US" dirty="0" smtClean="0"/>
              <a:t>design</a:t>
            </a:r>
          </a:p>
          <a:p>
            <a:pPr lvl="1" eaLnBrk="1" hangingPunct="1">
              <a:buClr>
                <a:srgbClr val="009999"/>
              </a:buClr>
            </a:pPr>
            <a:r>
              <a:rPr lang="en-US" dirty="0" smtClean="0"/>
              <a:t>e.g. randomized vs. non- randomized, </a:t>
            </a:r>
          </a:p>
          <a:p>
            <a:pPr lvl="1" eaLnBrk="1" hangingPunct="1">
              <a:buClr>
                <a:srgbClr val="009999"/>
              </a:buClr>
            </a:pPr>
            <a:r>
              <a:rPr lang="en-US" dirty="0" smtClean="0"/>
              <a:t>parallel group vs. crossover vs. cluster randomized, </a:t>
            </a:r>
          </a:p>
          <a:p>
            <a:pPr lvl="1" eaLnBrk="1" hangingPunct="1">
              <a:buClr>
                <a:srgbClr val="009999"/>
              </a:buClr>
            </a:pPr>
            <a:r>
              <a:rPr lang="en-US" dirty="0" smtClean="0"/>
              <a:t>length</a:t>
            </a:r>
          </a:p>
          <a:p>
            <a:pPr eaLnBrk="1" hangingPunct="1"/>
            <a:r>
              <a:rPr lang="en-US" dirty="0" smtClean="0"/>
              <a:t>conduct</a:t>
            </a:r>
          </a:p>
          <a:p>
            <a:pPr lvl="1" eaLnBrk="1" hangingPunct="1">
              <a:buClr>
                <a:srgbClr val="009999"/>
              </a:buClr>
            </a:pPr>
            <a:r>
              <a:rPr lang="en-US" dirty="0" smtClean="0"/>
              <a:t>e.g. allocation concealment, blinding, approach to analysis, imputation methods for missing data</a:t>
            </a:r>
          </a:p>
          <a:p>
            <a:pPr lvl="1" eaLnBrk="1" hangingPunct="1"/>
            <a:endParaRPr lang="en-AU" sz="28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62000" y="838200"/>
            <a:ext cx="7010400" cy="650875"/>
          </a:xfrm>
        </p:spPr>
        <p:txBody>
          <a:bodyPr>
            <a:normAutofit fontScale="90000"/>
          </a:bodyPr>
          <a:lstStyle/>
          <a:p>
            <a:pPr eaLnBrk="1" hangingPunct="1"/>
            <a:r>
              <a:rPr lang="en-US" smtClean="0"/>
              <a:t>Statistical heterogeneity</a:t>
            </a:r>
            <a:endParaRPr lang="en-AU" smtClean="0"/>
          </a:p>
        </p:txBody>
      </p:sp>
      <p:sp>
        <p:nvSpPr>
          <p:cNvPr id="49155" name="Rectangle 3"/>
          <p:cNvSpPr>
            <a:spLocks noGrp="1" noChangeArrowheads="1"/>
          </p:cNvSpPr>
          <p:nvPr>
            <p:ph idx="1"/>
          </p:nvPr>
        </p:nvSpPr>
        <p:spPr>
          <a:xfrm>
            <a:off x="762000" y="1905000"/>
            <a:ext cx="8001000" cy="4114800"/>
          </a:xfrm>
        </p:spPr>
        <p:txBody>
          <a:bodyPr/>
          <a:lstStyle/>
          <a:p>
            <a:r>
              <a:rPr lang="en-GB" sz="2400" dirty="0" smtClean="0"/>
              <a:t>excessive variation in the results of studies above that expected by chance</a:t>
            </a:r>
          </a:p>
          <a:p>
            <a:r>
              <a:rPr lang="en-US" dirty="0" smtClean="0"/>
              <a:t>Consequence of variation across studies is that they produce differences in results = statistical heterogeneity</a:t>
            </a:r>
          </a:p>
          <a:p>
            <a:r>
              <a:rPr lang="en-US" dirty="0" smtClean="0"/>
              <a:t>Opposite to homogeneity, which is when there is an identical effect underlying every study</a:t>
            </a:r>
          </a:p>
          <a:p>
            <a:pPr>
              <a:buNone/>
            </a:pPr>
            <a:endParaRPr lang="en-US" dirty="0" smtClean="0"/>
          </a:p>
          <a:p>
            <a:pPr eaLnBrk="1" hangingPunct="1"/>
            <a:endParaRPr lang="en-GB" sz="2400" dirty="0" smtClean="0"/>
          </a:p>
          <a:p>
            <a:pPr eaLnBrk="1" hangingPunct="1"/>
            <a:endParaRPr lang="en-GB" sz="24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38200" y="914400"/>
            <a:ext cx="7010400" cy="650875"/>
          </a:xfrm>
        </p:spPr>
        <p:txBody>
          <a:bodyPr/>
          <a:lstStyle/>
          <a:p>
            <a:pPr eaLnBrk="1" hangingPunct="1"/>
            <a:r>
              <a:rPr lang="en-AU" smtClean="0"/>
              <a:t>Dealing with heterogeneity</a:t>
            </a:r>
          </a:p>
        </p:txBody>
      </p:sp>
      <p:sp>
        <p:nvSpPr>
          <p:cNvPr id="55299" name="Rectangle 3"/>
          <p:cNvSpPr>
            <a:spLocks noGrp="1" noChangeArrowheads="1"/>
          </p:cNvSpPr>
          <p:nvPr>
            <p:ph idx="1"/>
          </p:nvPr>
        </p:nvSpPr>
        <p:spPr>
          <a:xfrm>
            <a:off x="762000" y="1905000"/>
            <a:ext cx="7678738" cy="4267200"/>
          </a:xfrm>
        </p:spPr>
        <p:txBody>
          <a:bodyPr/>
          <a:lstStyle/>
          <a:p>
            <a:pPr marL="533400" indent="-533400" eaLnBrk="1" hangingPunct="1">
              <a:buFont typeface="Wingdings" pitchFamily="2" charset="2"/>
              <a:buNone/>
            </a:pPr>
            <a:r>
              <a:rPr lang="en-AU" dirty="0" smtClean="0"/>
              <a:t>Options available to you:</a:t>
            </a:r>
          </a:p>
          <a:p>
            <a:pPr marL="533400" indent="-533400" eaLnBrk="1" hangingPunct="1">
              <a:buFont typeface="Wingdings" pitchFamily="2" charset="2"/>
              <a:buAutoNum type="arabicPeriod"/>
            </a:pPr>
            <a:r>
              <a:rPr lang="en-AU" dirty="0" smtClean="0"/>
              <a:t>check the data</a:t>
            </a:r>
          </a:p>
          <a:p>
            <a:pPr marL="533400" indent="-533400" eaLnBrk="1" hangingPunct="1">
              <a:buFont typeface="Wingdings" pitchFamily="2" charset="2"/>
              <a:buAutoNum type="arabicPeriod"/>
            </a:pPr>
            <a:r>
              <a:rPr lang="en-AU" dirty="0" smtClean="0"/>
              <a:t>don’t pool studies</a:t>
            </a:r>
          </a:p>
          <a:p>
            <a:pPr marL="533400" indent="-533400" eaLnBrk="1" hangingPunct="1">
              <a:buFont typeface="Wingdings" pitchFamily="2" charset="2"/>
              <a:buAutoNum type="arabicPeriod"/>
            </a:pPr>
            <a:r>
              <a:rPr lang="en-AU" dirty="0" smtClean="0"/>
              <a:t>ignore heterogeneity: use fixed effect model</a:t>
            </a:r>
          </a:p>
          <a:p>
            <a:pPr marL="533400" indent="-533400" eaLnBrk="1" hangingPunct="1">
              <a:buFont typeface="Wingdings" pitchFamily="2" charset="2"/>
              <a:buAutoNum type="arabicPeriod"/>
            </a:pPr>
            <a:r>
              <a:rPr lang="en-AU" dirty="0" smtClean="0"/>
              <a:t>investigate reasons for heterogeneity</a:t>
            </a:r>
          </a:p>
          <a:p>
            <a:pPr marL="533400" indent="-533400" eaLnBrk="1" hangingPunct="1">
              <a:buFont typeface="Wingdings" pitchFamily="2" charset="2"/>
              <a:buAutoNum type="arabicPeriod"/>
            </a:pPr>
            <a:r>
              <a:rPr lang="en-AU" dirty="0" smtClean="0"/>
              <a:t>incorporate heterogeneity: use random effects model</a:t>
            </a:r>
          </a:p>
          <a:p>
            <a:pPr marL="533400" indent="-533400" eaLnBrk="1" hangingPunct="1">
              <a:buNone/>
            </a:pPr>
            <a:endParaRPr lang="en-AU"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762000" y="914400"/>
            <a:ext cx="7010400" cy="650875"/>
          </a:xfrm>
        </p:spPr>
        <p:txBody>
          <a:bodyPr/>
          <a:lstStyle/>
          <a:p>
            <a:pPr eaLnBrk="1" hangingPunct="1"/>
            <a:r>
              <a:rPr lang="en-AU" dirty="0" smtClean="0"/>
              <a:t>Option 1: Check the data</a:t>
            </a:r>
          </a:p>
        </p:txBody>
      </p:sp>
      <p:sp>
        <p:nvSpPr>
          <p:cNvPr id="56323" name="Rectangle 3"/>
          <p:cNvSpPr>
            <a:spLocks noGrp="1" noChangeArrowheads="1"/>
          </p:cNvSpPr>
          <p:nvPr>
            <p:ph idx="1"/>
          </p:nvPr>
        </p:nvSpPr>
        <p:spPr>
          <a:xfrm>
            <a:off x="762000" y="2209800"/>
            <a:ext cx="7924800" cy="3022600"/>
          </a:xfrm>
        </p:spPr>
        <p:txBody>
          <a:bodyPr/>
          <a:lstStyle/>
          <a:p>
            <a:pPr eaLnBrk="1" hangingPunct="1"/>
            <a:r>
              <a:rPr lang="en-AU" sz="3200" dirty="0" smtClean="0"/>
              <a:t>Check extracted data</a:t>
            </a:r>
          </a:p>
          <a:p>
            <a:pPr eaLnBrk="1" hangingPunct="1"/>
            <a:r>
              <a:rPr lang="en-AU" sz="3200" dirty="0" smtClean="0"/>
              <a:t>Check analyses of individual studies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p:txBody>
          <a:bodyPr/>
          <a:lstStyle/>
          <a:p>
            <a:pPr eaLnBrk="1" hangingPunct="1"/>
            <a:r>
              <a:rPr lang="en-AU" smtClean="0"/>
              <a:t>Option 2: Don’t pool studies</a:t>
            </a:r>
          </a:p>
        </p:txBody>
      </p:sp>
      <p:pic>
        <p:nvPicPr>
          <p:cNvPr id="57347" name="Picture 6"/>
          <p:cNvPicPr>
            <a:picLocks noChangeAspect="1" noChangeArrowheads="1"/>
          </p:cNvPicPr>
          <p:nvPr/>
        </p:nvPicPr>
        <p:blipFill>
          <a:blip r:embed="rId3" cstate="print"/>
          <a:srcRect t="7878" r="9392" b="56902"/>
          <a:stretch>
            <a:fillRect/>
          </a:stretch>
        </p:blipFill>
        <p:spPr bwMode="auto">
          <a:xfrm>
            <a:off x="0" y="1752600"/>
            <a:ext cx="9144000" cy="4419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p:txBody>
          <a:bodyPr/>
          <a:lstStyle/>
          <a:p>
            <a:pPr eaLnBrk="1" hangingPunct="1"/>
            <a:r>
              <a:rPr lang="en-AU" smtClean="0"/>
              <a:t>Option 3: Ignore heterogeneity</a:t>
            </a:r>
          </a:p>
        </p:txBody>
      </p:sp>
      <p:pic>
        <p:nvPicPr>
          <p:cNvPr id="58370" name="Picture 10"/>
          <p:cNvPicPr>
            <a:picLocks noGrp="1" noChangeAspect="1" noChangeArrowheads="1"/>
          </p:cNvPicPr>
          <p:nvPr>
            <p:ph sz="half" idx="1"/>
          </p:nvPr>
        </p:nvPicPr>
        <p:blipFill>
          <a:blip r:embed="rId3" cstate="print"/>
          <a:srcRect t="8063" r="9840" b="49835"/>
          <a:stretch>
            <a:fillRect/>
          </a:stretch>
        </p:blipFill>
        <p:spPr>
          <a:xfrm>
            <a:off x="21771" y="1905000"/>
            <a:ext cx="9144000" cy="4038600"/>
          </a:xfrm>
          <a:noFill/>
        </p:spPr>
      </p:pic>
      <p:sp>
        <p:nvSpPr>
          <p:cNvPr id="58372" name="Oval 8"/>
          <p:cNvSpPr>
            <a:spLocks noChangeArrowheads="1"/>
          </p:cNvSpPr>
          <p:nvPr/>
        </p:nvSpPr>
        <p:spPr bwMode="auto">
          <a:xfrm>
            <a:off x="4427538" y="2997200"/>
            <a:ext cx="1728787" cy="2232025"/>
          </a:xfrm>
          <a:prstGeom prst="ellipse">
            <a:avLst/>
          </a:prstGeom>
          <a:noFill/>
          <a:ln w="38100">
            <a:solidFill>
              <a:schemeClr val="hlink"/>
            </a:solidFill>
            <a:round/>
            <a:headEnd/>
            <a:tailEnd/>
          </a:ln>
        </p:spPr>
        <p:txBody>
          <a:bodyPr wrap="none" anchor="ctr"/>
          <a:lstStyle/>
          <a:p>
            <a:endParaRPr lang="en-US"/>
          </a:p>
        </p:txBody>
      </p:sp>
      <p:sp>
        <p:nvSpPr>
          <p:cNvPr id="58373" name="Oval 9"/>
          <p:cNvSpPr>
            <a:spLocks noChangeArrowheads="1"/>
          </p:cNvSpPr>
          <p:nvPr/>
        </p:nvSpPr>
        <p:spPr bwMode="auto">
          <a:xfrm>
            <a:off x="2555875" y="4724400"/>
            <a:ext cx="1008063" cy="576263"/>
          </a:xfrm>
          <a:prstGeom prst="ellipse">
            <a:avLst/>
          </a:prstGeom>
          <a:noFill/>
          <a:ln w="38100">
            <a:solidFill>
              <a:schemeClr val="hlink"/>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0" y="838200"/>
            <a:ext cx="7010400" cy="650875"/>
          </a:xfrm>
        </p:spPr>
        <p:txBody>
          <a:bodyPr/>
          <a:lstStyle/>
          <a:p>
            <a:pPr eaLnBrk="1" hangingPunct="1"/>
            <a:r>
              <a:rPr lang="en-AU" dirty="0" smtClean="0"/>
              <a:t>Fixed effect model</a:t>
            </a:r>
          </a:p>
        </p:txBody>
      </p:sp>
      <p:sp>
        <p:nvSpPr>
          <p:cNvPr id="59395" name="Rectangle 3"/>
          <p:cNvSpPr>
            <a:spLocks noGrp="1" noChangeArrowheads="1"/>
          </p:cNvSpPr>
          <p:nvPr>
            <p:ph idx="1"/>
          </p:nvPr>
        </p:nvSpPr>
        <p:spPr>
          <a:xfrm>
            <a:off x="685800" y="1981200"/>
            <a:ext cx="8001000" cy="3657600"/>
          </a:xfrm>
        </p:spPr>
        <p:txBody>
          <a:bodyPr/>
          <a:lstStyle/>
          <a:p>
            <a:pPr eaLnBrk="1" hangingPunct="1">
              <a:buFont typeface="Wingdings" pitchFamily="2" charset="2"/>
              <a:buNone/>
            </a:pPr>
            <a:r>
              <a:rPr lang="en-AU" sz="3200" dirty="0" smtClean="0"/>
              <a:t>Philosophy behind model:</a:t>
            </a:r>
          </a:p>
          <a:p>
            <a:pPr eaLnBrk="1" hangingPunct="1"/>
            <a:r>
              <a:rPr lang="en-AU" sz="3200" dirty="0" smtClean="0"/>
              <a:t>there is one real value for the treatment effect</a:t>
            </a:r>
          </a:p>
          <a:p>
            <a:pPr eaLnBrk="1" hangingPunct="1"/>
            <a:r>
              <a:rPr lang="en-AU" sz="3200" dirty="0" smtClean="0"/>
              <a:t>all trials are estimating this common treatment effect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2606675" y="5957888"/>
            <a:ext cx="703263" cy="415925"/>
          </a:xfrm>
          <a:prstGeom prst="rect">
            <a:avLst/>
          </a:prstGeom>
          <a:noFill/>
          <a:ln w="9525">
            <a:noFill/>
            <a:miter lim="800000"/>
            <a:headEnd/>
            <a:tailEnd/>
          </a:ln>
        </p:spPr>
        <p:txBody>
          <a:bodyPr/>
          <a:lstStyle/>
          <a:p>
            <a:endParaRPr lang="en-US"/>
          </a:p>
        </p:txBody>
      </p:sp>
      <p:sp>
        <p:nvSpPr>
          <p:cNvPr id="60419" name="Rectangle 3"/>
          <p:cNvSpPr>
            <a:spLocks noChangeArrowheads="1"/>
          </p:cNvSpPr>
          <p:nvPr/>
        </p:nvSpPr>
        <p:spPr bwMode="auto">
          <a:xfrm>
            <a:off x="2708275" y="6310313"/>
            <a:ext cx="815975" cy="415925"/>
          </a:xfrm>
          <a:prstGeom prst="rect">
            <a:avLst/>
          </a:prstGeom>
          <a:noFill/>
          <a:ln w="9525">
            <a:noFill/>
            <a:miter lim="800000"/>
            <a:headEnd/>
            <a:tailEnd/>
          </a:ln>
        </p:spPr>
        <p:txBody>
          <a:bodyPr/>
          <a:lstStyle/>
          <a:p>
            <a:endParaRPr lang="en-US"/>
          </a:p>
        </p:txBody>
      </p:sp>
      <p:sp>
        <p:nvSpPr>
          <p:cNvPr id="60420" name="Rectangle 4"/>
          <p:cNvSpPr>
            <a:spLocks noGrp="1" noChangeArrowheads="1"/>
          </p:cNvSpPr>
          <p:nvPr>
            <p:ph type="title"/>
          </p:nvPr>
        </p:nvSpPr>
        <p:spPr>
          <a:xfrm>
            <a:off x="4800600" y="533400"/>
            <a:ext cx="4013200" cy="1066800"/>
          </a:xfrm>
        </p:spPr>
        <p:txBody>
          <a:bodyPr/>
          <a:lstStyle/>
          <a:p>
            <a:pPr eaLnBrk="1" hangingPunct="1"/>
            <a:r>
              <a:rPr lang="en-GB" dirty="0" smtClean="0">
                <a:solidFill>
                  <a:schemeClr val="tx1"/>
                </a:solidFill>
              </a:rPr>
              <a:t>Fixed effect model</a:t>
            </a:r>
          </a:p>
        </p:txBody>
      </p:sp>
      <p:sp>
        <p:nvSpPr>
          <p:cNvPr id="60421" name="Rectangle 5"/>
          <p:cNvSpPr>
            <a:spLocks noGrp="1" noChangeArrowheads="1"/>
          </p:cNvSpPr>
          <p:nvPr>
            <p:ph idx="1"/>
          </p:nvPr>
        </p:nvSpPr>
        <p:spPr>
          <a:xfrm>
            <a:off x="4572000" y="2133600"/>
            <a:ext cx="4537075" cy="3733800"/>
          </a:xfrm>
        </p:spPr>
        <p:txBody>
          <a:bodyPr/>
          <a:lstStyle/>
          <a:p>
            <a:pPr eaLnBrk="1" hangingPunct="1">
              <a:lnSpc>
                <a:spcPct val="90000"/>
              </a:lnSpc>
            </a:pPr>
            <a:r>
              <a:rPr lang="en-GB" sz="2400" dirty="0" smtClean="0"/>
              <a:t>assumes that all studies are evaluating the same treatment effect</a:t>
            </a:r>
          </a:p>
          <a:p>
            <a:pPr eaLnBrk="1" hangingPunct="1">
              <a:lnSpc>
                <a:spcPct val="90000"/>
              </a:lnSpc>
            </a:pPr>
            <a:endParaRPr lang="en-GB" sz="2400" dirty="0" smtClean="0"/>
          </a:p>
          <a:p>
            <a:pPr eaLnBrk="1" hangingPunct="1">
              <a:lnSpc>
                <a:spcPct val="90000"/>
              </a:lnSpc>
            </a:pPr>
            <a:r>
              <a:rPr lang="en-GB" sz="2400" i="1" dirty="0" smtClean="0"/>
              <a:t>i.e.</a:t>
            </a:r>
            <a:r>
              <a:rPr lang="en-GB" sz="2400" dirty="0" smtClean="0"/>
              <a:t> if they were all infinitely large they’d produce an identical result</a:t>
            </a:r>
          </a:p>
        </p:txBody>
      </p:sp>
      <p:sp>
        <p:nvSpPr>
          <p:cNvPr id="60422" name="Line 6"/>
          <p:cNvSpPr>
            <a:spLocks noChangeShapeType="1"/>
          </p:cNvSpPr>
          <p:nvPr/>
        </p:nvSpPr>
        <p:spPr bwMode="auto">
          <a:xfrm>
            <a:off x="1327150" y="1898650"/>
            <a:ext cx="965200" cy="1987550"/>
          </a:xfrm>
          <a:prstGeom prst="line">
            <a:avLst/>
          </a:prstGeom>
          <a:noFill/>
          <a:ln w="14351">
            <a:solidFill>
              <a:schemeClr val="tx1"/>
            </a:solidFill>
            <a:round/>
            <a:headEnd/>
            <a:tailEnd type="triangle" w="med" len="lg"/>
          </a:ln>
        </p:spPr>
        <p:txBody>
          <a:bodyPr/>
          <a:lstStyle/>
          <a:p>
            <a:endParaRPr lang="en-US"/>
          </a:p>
        </p:txBody>
      </p:sp>
      <p:sp>
        <p:nvSpPr>
          <p:cNvPr id="60423" name="Rectangle 7"/>
          <p:cNvSpPr>
            <a:spLocks noChangeArrowheads="1"/>
          </p:cNvSpPr>
          <p:nvPr/>
        </p:nvSpPr>
        <p:spPr bwMode="auto">
          <a:xfrm>
            <a:off x="920750" y="1177925"/>
            <a:ext cx="924933" cy="292388"/>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Random</a:t>
            </a:r>
            <a:endParaRPr kumimoji="0" lang="en-GB"/>
          </a:p>
        </p:txBody>
      </p:sp>
      <p:sp>
        <p:nvSpPr>
          <p:cNvPr id="60424" name="Rectangle 8"/>
          <p:cNvSpPr>
            <a:spLocks noChangeArrowheads="1"/>
          </p:cNvSpPr>
          <p:nvPr/>
        </p:nvSpPr>
        <p:spPr bwMode="auto">
          <a:xfrm>
            <a:off x="920750" y="1447800"/>
            <a:ext cx="517770" cy="292388"/>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error</a:t>
            </a:r>
            <a:endParaRPr kumimoji="0" lang="en-GB"/>
          </a:p>
        </p:txBody>
      </p:sp>
      <p:sp>
        <p:nvSpPr>
          <p:cNvPr id="60425" name="Line 9"/>
          <p:cNvSpPr>
            <a:spLocks noChangeShapeType="1"/>
          </p:cNvSpPr>
          <p:nvPr/>
        </p:nvSpPr>
        <p:spPr bwMode="auto">
          <a:xfrm>
            <a:off x="3054350" y="1143000"/>
            <a:ext cx="515938" cy="4763"/>
          </a:xfrm>
          <a:prstGeom prst="line">
            <a:avLst/>
          </a:prstGeom>
          <a:noFill/>
          <a:ln w="9525">
            <a:solidFill>
              <a:schemeClr val="tx1"/>
            </a:solidFill>
            <a:round/>
            <a:headEnd/>
            <a:tailEnd type="oval" w="lg" len="lg"/>
          </a:ln>
        </p:spPr>
        <p:txBody>
          <a:bodyPr/>
          <a:lstStyle/>
          <a:p>
            <a:endParaRPr lang="en-US"/>
          </a:p>
        </p:txBody>
      </p:sp>
      <p:sp>
        <p:nvSpPr>
          <p:cNvPr id="60426" name="Line 10"/>
          <p:cNvSpPr>
            <a:spLocks noChangeShapeType="1"/>
          </p:cNvSpPr>
          <p:nvPr/>
        </p:nvSpPr>
        <p:spPr bwMode="auto">
          <a:xfrm flipH="1">
            <a:off x="1622425" y="3962400"/>
            <a:ext cx="1431925" cy="1588"/>
          </a:xfrm>
          <a:prstGeom prst="line">
            <a:avLst/>
          </a:prstGeom>
          <a:noFill/>
          <a:ln w="9525">
            <a:solidFill>
              <a:schemeClr val="tx1"/>
            </a:solidFill>
            <a:round/>
            <a:headEnd/>
            <a:tailEnd type="oval" w="lg" len="lg"/>
          </a:ln>
        </p:spPr>
        <p:txBody>
          <a:bodyPr/>
          <a:lstStyle/>
          <a:p>
            <a:endParaRPr lang="en-US"/>
          </a:p>
        </p:txBody>
      </p:sp>
      <p:sp>
        <p:nvSpPr>
          <p:cNvPr id="60427" name="Line 11"/>
          <p:cNvSpPr>
            <a:spLocks noChangeShapeType="1"/>
          </p:cNvSpPr>
          <p:nvPr/>
        </p:nvSpPr>
        <p:spPr bwMode="auto">
          <a:xfrm>
            <a:off x="3054350" y="1752600"/>
            <a:ext cx="228600" cy="0"/>
          </a:xfrm>
          <a:prstGeom prst="line">
            <a:avLst/>
          </a:prstGeom>
          <a:noFill/>
          <a:ln w="9525">
            <a:solidFill>
              <a:schemeClr val="tx1"/>
            </a:solidFill>
            <a:round/>
            <a:headEnd/>
            <a:tailEnd type="oval" w="lg" len="lg"/>
          </a:ln>
        </p:spPr>
        <p:txBody>
          <a:bodyPr/>
          <a:lstStyle/>
          <a:p>
            <a:endParaRPr lang="en-US"/>
          </a:p>
        </p:txBody>
      </p:sp>
      <p:sp>
        <p:nvSpPr>
          <p:cNvPr id="60428" name="Line 12"/>
          <p:cNvSpPr>
            <a:spLocks noChangeShapeType="1"/>
          </p:cNvSpPr>
          <p:nvPr/>
        </p:nvSpPr>
        <p:spPr bwMode="auto">
          <a:xfrm flipH="1">
            <a:off x="2560638" y="2433638"/>
            <a:ext cx="493712" cy="1587"/>
          </a:xfrm>
          <a:prstGeom prst="line">
            <a:avLst/>
          </a:prstGeom>
          <a:noFill/>
          <a:ln w="9525">
            <a:solidFill>
              <a:schemeClr val="tx1"/>
            </a:solidFill>
            <a:round/>
            <a:headEnd/>
            <a:tailEnd type="oval" w="lg" len="lg"/>
          </a:ln>
        </p:spPr>
        <p:txBody>
          <a:bodyPr/>
          <a:lstStyle/>
          <a:p>
            <a:endParaRPr lang="en-US"/>
          </a:p>
        </p:txBody>
      </p:sp>
      <p:sp>
        <p:nvSpPr>
          <p:cNvPr id="60429" name="Line 13"/>
          <p:cNvSpPr>
            <a:spLocks noChangeShapeType="1"/>
          </p:cNvSpPr>
          <p:nvPr/>
        </p:nvSpPr>
        <p:spPr bwMode="auto">
          <a:xfrm>
            <a:off x="3054350" y="3225800"/>
            <a:ext cx="828675" cy="1588"/>
          </a:xfrm>
          <a:prstGeom prst="line">
            <a:avLst/>
          </a:prstGeom>
          <a:noFill/>
          <a:ln w="9525">
            <a:solidFill>
              <a:schemeClr val="tx1"/>
            </a:solidFill>
            <a:round/>
            <a:headEnd/>
            <a:tailEnd type="oval" w="lg" len="lg"/>
          </a:ln>
        </p:spPr>
        <p:txBody>
          <a:bodyPr/>
          <a:lstStyle/>
          <a:p>
            <a:endParaRPr lang="en-US"/>
          </a:p>
        </p:txBody>
      </p:sp>
      <p:sp>
        <p:nvSpPr>
          <p:cNvPr id="60430" name="Line 14"/>
          <p:cNvSpPr>
            <a:spLocks noChangeShapeType="1"/>
          </p:cNvSpPr>
          <p:nvPr/>
        </p:nvSpPr>
        <p:spPr bwMode="auto">
          <a:xfrm flipV="1">
            <a:off x="3054350" y="457200"/>
            <a:ext cx="0" cy="5029200"/>
          </a:xfrm>
          <a:prstGeom prst="line">
            <a:avLst/>
          </a:prstGeom>
          <a:noFill/>
          <a:ln w="50800">
            <a:solidFill>
              <a:schemeClr val="tx2"/>
            </a:solidFill>
            <a:round/>
            <a:headEnd/>
            <a:tailEnd/>
          </a:ln>
        </p:spPr>
        <p:txBody>
          <a:bodyPr wrap="none" anchor="ctr"/>
          <a:lstStyle/>
          <a:p>
            <a:endParaRPr lang="en-US"/>
          </a:p>
        </p:txBody>
      </p:sp>
      <p:sp>
        <p:nvSpPr>
          <p:cNvPr id="60431" name="Text Box 15"/>
          <p:cNvSpPr txBox="1">
            <a:spLocks noChangeArrowheads="1"/>
          </p:cNvSpPr>
          <p:nvPr/>
        </p:nvSpPr>
        <p:spPr bwMode="auto">
          <a:xfrm>
            <a:off x="2368550" y="5562600"/>
            <a:ext cx="1371600" cy="366713"/>
          </a:xfrm>
          <a:prstGeom prst="rect">
            <a:avLst/>
          </a:prstGeom>
          <a:noFill/>
          <a:ln w="9525">
            <a:noFill/>
            <a:miter lim="800000"/>
            <a:headEnd/>
            <a:tailEnd/>
          </a:ln>
        </p:spPr>
        <p:txBody>
          <a:bodyPr>
            <a:spAutoFit/>
          </a:bodyPr>
          <a:lstStyle/>
          <a:p>
            <a:pPr eaLnBrk="0" hangingPunct="0">
              <a:spcBef>
                <a:spcPct val="50000"/>
              </a:spcBef>
            </a:pPr>
            <a:r>
              <a:rPr kumimoji="0" lang="en-GB" sz="1800">
                <a:latin typeface="Arial" charset="0"/>
              </a:rPr>
              <a:t>Common</a:t>
            </a:r>
            <a:endParaRPr kumimoji="0" lang="en-GB"/>
          </a:p>
        </p:txBody>
      </p:sp>
      <p:sp>
        <p:nvSpPr>
          <p:cNvPr id="60432" name="Text Box 16"/>
          <p:cNvSpPr txBox="1">
            <a:spLocks noChangeArrowheads="1"/>
          </p:cNvSpPr>
          <p:nvPr/>
        </p:nvSpPr>
        <p:spPr bwMode="auto">
          <a:xfrm>
            <a:off x="2368550" y="5805488"/>
            <a:ext cx="1371600" cy="366712"/>
          </a:xfrm>
          <a:prstGeom prst="rect">
            <a:avLst/>
          </a:prstGeom>
          <a:noFill/>
          <a:ln w="9525">
            <a:noFill/>
            <a:miter lim="800000"/>
            <a:headEnd/>
            <a:tailEnd/>
          </a:ln>
        </p:spPr>
        <p:txBody>
          <a:bodyPr>
            <a:spAutoFit/>
          </a:bodyPr>
          <a:lstStyle/>
          <a:p>
            <a:pPr eaLnBrk="0" hangingPunct="0">
              <a:spcBef>
                <a:spcPct val="50000"/>
              </a:spcBef>
            </a:pPr>
            <a:r>
              <a:rPr kumimoji="0" lang="en-GB" sz="1800">
                <a:latin typeface="Arial" charset="0"/>
              </a:rPr>
              <a:t>true effect</a:t>
            </a:r>
            <a:endParaRPr kumimoji="0" lang="en-GB"/>
          </a:p>
        </p:txBody>
      </p:sp>
      <p:sp>
        <p:nvSpPr>
          <p:cNvPr id="60433" name="Rectangle 17"/>
          <p:cNvSpPr>
            <a:spLocks noChangeArrowheads="1"/>
          </p:cNvSpPr>
          <p:nvPr/>
        </p:nvSpPr>
        <p:spPr bwMode="auto">
          <a:xfrm>
            <a:off x="539750" y="4953000"/>
            <a:ext cx="692497" cy="292388"/>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Result</a:t>
            </a:r>
            <a:endParaRPr kumimoji="0" lang="en-GB"/>
          </a:p>
        </p:txBody>
      </p:sp>
      <p:sp>
        <p:nvSpPr>
          <p:cNvPr id="60434" name="Line 18"/>
          <p:cNvSpPr>
            <a:spLocks noChangeShapeType="1"/>
          </p:cNvSpPr>
          <p:nvPr/>
        </p:nvSpPr>
        <p:spPr bwMode="auto">
          <a:xfrm flipV="1">
            <a:off x="996950" y="4114800"/>
            <a:ext cx="533400" cy="838200"/>
          </a:xfrm>
          <a:prstGeom prst="line">
            <a:avLst/>
          </a:prstGeom>
          <a:noFill/>
          <a:ln w="14351">
            <a:solidFill>
              <a:schemeClr val="tx1"/>
            </a:solidFill>
            <a:round/>
            <a:headEnd/>
            <a:tailEnd type="triangle" w="med" len="lg"/>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Outline</a:t>
            </a:r>
            <a:endParaRPr lang="en-AU" smtClean="0"/>
          </a:p>
        </p:txBody>
      </p:sp>
      <p:sp>
        <p:nvSpPr>
          <p:cNvPr id="45059" name="Rectangle 3"/>
          <p:cNvSpPr>
            <a:spLocks noGrp="1" noChangeArrowheads="1"/>
          </p:cNvSpPr>
          <p:nvPr>
            <p:ph idx="1"/>
          </p:nvPr>
        </p:nvSpPr>
        <p:spPr/>
        <p:txBody>
          <a:bodyPr/>
          <a:lstStyle/>
          <a:p>
            <a:pPr eaLnBrk="1" hangingPunct="1"/>
            <a:r>
              <a:rPr lang="en-US" sz="3200" dirty="0" smtClean="0"/>
              <a:t>what is </a:t>
            </a:r>
            <a:r>
              <a:rPr lang="en-GB" sz="3200" dirty="0" smtClean="0"/>
              <a:t>heterogeneity?</a:t>
            </a:r>
          </a:p>
          <a:p>
            <a:pPr eaLnBrk="1" hangingPunct="1">
              <a:lnSpc>
                <a:spcPct val="105000"/>
              </a:lnSpc>
            </a:pPr>
            <a:r>
              <a:rPr lang="en-GB" sz="3200" dirty="0" smtClean="0"/>
              <a:t>identifying heterogeneity </a:t>
            </a:r>
          </a:p>
          <a:p>
            <a:pPr>
              <a:lnSpc>
                <a:spcPct val="105000"/>
              </a:lnSpc>
            </a:pPr>
            <a:r>
              <a:rPr lang="en-GB" sz="3200" dirty="0" smtClean="0"/>
              <a:t>causes of heterogeneity</a:t>
            </a:r>
          </a:p>
          <a:p>
            <a:pPr eaLnBrk="1" hangingPunct="1">
              <a:lnSpc>
                <a:spcPct val="105000"/>
              </a:lnSpc>
            </a:pPr>
            <a:r>
              <a:rPr lang="en-GB" sz="3200" dirty="0" smtClean="0"/>
              <a:t>dealing with heterogeneity</a:t>
            </a:r>
          </a:p>
          <a:p>
            <a:pPr eaLnBrk="1" hangingPunct="1">
              <a:lnSpc>
                <a:spcPct val="105000"/>
              </a:lnSpc>
            </a:pPr>
            <a:r>
              <a:rPr lang="en-GB" sz="3200" dirty="0" smtClean="0"/>
              <a:t>fixed and random effects meta-analysis</a:t>
            </a:r>
            <a:endParaRPr lang="en-AU" sz="32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838200" y="1052513"/>
            <a:ext cx="8089900" cy="471487"/>
          </a:xfrm>
        </p:spPr>
        <p:txBody>
          <a:bodyPr/>
          <a:lstStyle/>
          <a:p>
            <a:pPr eaLnBrk="1" hangingPunct="1"/>
            <a:r>
              <a:rPr lang="en-AU" sz="3200" dirty="0" smtClean="0"/>
              <a:t>Option 4: Investigating heterogeneity</a:t>
            </a:r>
          </a:p>
        </p:txBody>
      </p:sp>
      <p:sp>
        <p:nvSpPr>
          <p:cNvPr id="61443" name="Rectangle 3"/>
          <p:cNvSpPr>
            <a:spLocks noGrp="1" noChangeArrowheads="1"/>
          </p:cNvSpPr>
          <p:nvPr>
            <p:ph idx="1"/>
          </p:nvPr>
        </p:nvSpPr>
        <p:spPr>
          <a:xfrm>
            <a:off x="821094" y="1905000"/>
            <a:ext cx="7464425" cy="3810000"/>
          </a:xfrm>
        </p:spPr>
        <p:txBody>
          <a:bodyPr/>
          <a:lstStyle/>
          <a:p>
            <a:pPr eaLnBrk="1" hangingPunct="1"/>
            <a:r>
              <a:rPr lang="en-AU" sz="3200" dirty="0" smtClean="0"/>
              <a:t>as an objective of your review                  (should be pre-specified in your protocol)</a:t>
            </a:r>
          </a:p>
          <a:p>
            <a:pPr eaLnBrk="1" hangingPunct="1"/>
            <a:r>
              <a:rPr lang="en-AU" sz="3200" dirty="0" smtClean="0"/>
              <a:t>to determine causes of unexpected statistical heterogeneity</a:t>
            </a:r>
          </a:p>
          <a:p>
            <a:pPr lvl="1" eaLnBrk="1" hangingPunct="1">
              <a:lnSpc>
                <a:spcPct val="110000"/>
              </a:lnSpc>
              <a:buClr>
                <a:srgbClr val="009999"/>
              </a:buClr>
            </a:pPr>
            <a:r>
              <a:rPr lang="en-GB" dirty="0" smtClean="0"/>
              <a:t>note. post hoc investigations should be reported as such and are hypothesis-generating at best</a:t>
            </a:r>
          </a:p>
          <a:p>
            <a:pPr eaLnBrk="1" hangingPunct="1"/>
            <a:endParaRPr lang="en-AU" sz="24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762000" y="914400"/>
            <a:ext cx="7010400" cy="533400"/>
          </a:xfrm>
        </p:spPr>
        <p:txBody>
          <a:bodyPr/>
          <a:lstStyle/>
          <a:p>
            <a:pPr eaLnBrk="1" hangingPunct="1"/>
            <a:r>
              <a:rPr lang="en-AU" sz="3200" dirty="0" smtClean="0"/>
              <a:t>Investigating heterogeneity: tools</a:t>
            </a:r>
          </a:p>
        </p:txBody>
      </p:sp>
      <p:sp>
        <p:nvSpPr>
          <p:cNvPr id="62467" name="Rectangle 3"/>
          <p:cNvSpPr>
            <a:spLocks noGrp="1" noChangeArrowheads="1"/>
          </p:cNvSpPr>
          <p:nvPr>
            <p:ph idx="1"/>
          </p:nvPr>
        </p:nvSpPr>
        <p:spPr>
          <a:xfrm>
            <a:off x="761999" y="1828801"/>
            <a:ext cx="8001001" cy="4394200"/>
          </a:xfrm>
        </p:spPr>
        <p:txBody>
          <a:bodyPr/>
          <a:lstStyle/>
          <a:p>
            <a:pPr eaLnBrk="1" hangingPunct="1"/>
            <a:r>
              <a:rPr lang="en-US" sz="2400" dirty="0" smtClean="0"/>
              <a:t>subgroup analysis</a:t>
            </a:r>
          </a:p>
          <a:p>
            <a:pPr lvl="1" eaLnBrk="1" hangingPunct="1">
              <a:buClr>
                <a:srgbClr val="009999"/>
              </a:buClr>
            </a:pPr>
            <a:r>
              <a:rPr lang="en-US" dirty="0" smtClean="0"/>
              <a:t>get answers to secondary questions concerning </a:t>
            </a:r>
            <a:r>
              <a:rPr lang="en-GB" dirty="0" smtClean="0"/>
              <a:t>subsets of participants or interventions</a:t>
            </a:r>
            <a:endParaRPr lang="en-US" dirty="0" smtClean="0"/>
          </a:p>
          <a:p>
            <a:pPr lvl="1" eaLnBrk="1" hangingPunct="1">
              <a:buClr>
                <a:srgbClr val="009999"/>
              </a:buClr>
            </a:pPr>
            <a:r>
              <a:rPr lang="en-US" dirty="0" smtClean="0"/>
              <a:t>can yield spurious findings if not used carefully</a:t>
            </a:r>
            <a:endParaRPr lang="en-AU" dirty="0" smtClean="0"/>
          </a:p>
          <a:p>
            <a:pPr eaLnBrk="1" hangingPunct="1"/>
            <a:r>
              <a:rPr lang="en-US" sz="2400" dirty="0" smtClean="0"/>
              <a:t>meta-regression</a:t>
            </a:r>
          </a:p>
          <a:p>
            <a:pPr lvl="1" eaLnBrk="1" hangingPunct="1">
              <a:buClr>
                <a:srgbClr val="009999"/>
              </a:buClr>
            </a:pPr>
            <a:r>
              <a:rPr lang="en-GB" dirty="0" smtClean="0"/>
              <a:t>examine relationship between treatment effect and a particular characteristic of the study (not patients)</a:t>
            </a:r>
            <a:endParaRPr lang="en-US" dirty="0" smtClean="0"/>
          </a:p>
          <a:p>
            <a:pPr lvl="2" eaLnBrk="1" hangingPunct="1">
              <a:buClr>
                <a:srgbClr val="808080"/>
              </a:buClr>
            </a:pPr>
            <a:r>
              <a:rPr lang="en-US" sz="2400" dirty="0" smtClean="0"/>
              <a:t>not available in </a:t>
            </a:r>
            <a:r>
              <a:rPr lang="en-US" sz="2400" dirty="0" err="1" smtClean="0"/>
              <a:t>RevMan</a:t>
            </a:r>
            <a:endParaRPr lang="en-US" sz="2400" dirty="0" smtClean="0"/>
          </a:p>
          <a:p>
            <a:pPr eaLnBrk="1" hangingPunct="1"/>
            <a:r>
              <a:rPr lang="en-US" sz="2400" dirty="0" smtClean="0"/>
              <a:t>individual patient data (IPD) meta-analysis</a:t>
            </a:r>
          </a:p>
          <a:p>
            <a:pPr lvl="1" eaLnBrk="1" hangingPunct="1">
              <a:buClr>
                <a:srgbClr val="009999"/>
              </a:buClr>
            </a:pPr>
            <a:r>
              <a:rPr lang="en-GB" dirty="0" smtClean="0"/>
              <a:t>investigate patient-level characteristics</a:t>
            </a:r>
          </a:p>
          <a:p>
            <a:pPr lvl="1" eaLnBrk="1" hangingPunct="1">
              <a:buClr>
                <a:srgbClr val="009999"/>
              </a:buClr>
            </a:pPr>
            <a:r>
              <a:rPr lang="en-GB" dirty="0" smtClean="0"/>
              <a:t>time consuming and expensive</a:t>
            </a:r>
            <a:endParaRPr lang="en-AU"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152400" y="1752600"/>
            <a:ext cx="8915400" cy="4190999"/>
          </a:xfrm>
          <a:prstGeom prst="rect">
            <a:avLst/>
          </a:prstGeom>
          <a:noFill/>
          <a:ln w="9525">
            <a:noFill/>
            <a:miter lim="800000"/>
            <a:headEnd/>
            <a:tailEnd/>
          </a:ln>
        </p:spPr>
      </p:pic>
      <p:sp>
        <p:nvSpPr>
          <p:cNvPr id="63490" name="Rectangle 4"/>
          <p:cNvSpPr>
            <a:spLocks noGrp="1" noChangeArrowheads="1"/>
          </p:cNvSpPr>
          <p:nvPr>
            <p:ph type="title"/>
          </p:nvPr>
        </p:nvSpPr>
        <p:spPr>
          <a:xfrm>
            <a:off x="762000" y="914400"/>
            <a:ext cx="8675687" cy="676275"/>
          </a:xfrm>
        </p:spPr>
        <p:txBody>
          <a:bodyPr/>
          <a:lstStyle/>
          <a:p>
            <a:pPr eaLnBrk="1" hangingPunct="1"/>
            <a:r>
              <a:rPr lang="en-AU" sz="3200" dirty="0" smtClean="0"/>
              <a:t>Option 5: Incorporate heterogeneity</a:t>
            </a:r>
          </a:p>
        </p:txBody>
      </p:sp>
      <p:sp>
        <p:nvSpPr>
          <p:cNvPr id="63492" name="Oval 7"/>
          <p:cNvSpPr>
            <a:spLocks noChangeArrowheads="1"/>
          </p:cNvSpPr>
          <p:nvPr/>
        </p:nvSpPr>
        <p:spPr bwMode="auto">
          <a:xfrm>
            <a:off x="4427538" y="2997200"/>
            <a:ext cx="1728787" cy="2232025"/>
          </a:xfrm>
          <a:prstGeom prst="ellipse">
            <a:avLst/>
          </a:prstGeom>
          <a:noFill/>
          <a:ln w="38100">
            <a:solidFill>
              <a:schemeClr val="hlink"/>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38200" y="914400"/>
            <a:ext cx="7010400" cy="650875"/>
          </a:xfrm>
        </p:spPr>
        <p:txBody>
          <a:bodyPr/>
          <a:lstStyle/>
          <a:p>
            <a:pPr eaLnBrk="1" hangingPunct="1"/>
            <a:r>
              <a:rPr lang="en-AU" dirty="0" smtClean="0"/>
              <a:t>Random effects model</a:t>
            </a:r>
          </a:p>
        </p:txBody>
      </p:sp>
      <p:sp>
        <p:nvSpPr>
          <p:cNvPr id="64515" name="Rectangle 3"/>
          <p:cNvSpPr>
            <a:spLocks noGrp="1" noChangeArrowheads="1"/>
          </p:cNvSpPr>
          <p:nvPr>
            <p:ph idx="1"/>
          </p:nvPr>
        </p:nvSpPr>
        <p:spPr>
          <a:xfrm>
            <a:off x="685800" y="1828800"/>
            <a:ext cx="7773988" cy="3471863"/>
          </a:xfrm>
        </p:spPr>
        <p:txBody>
          <a:bodyPr/>
          <a:lstStyle/>
          <a:p>
            <a:pPr eaLnBrk="1" hangingPunct="1"/>
            <a:r>
              <a:rPr lang="en-GB" dirty="0" smtClean="0"/>
              <a:t>if heterogeneity </a:t>
            </a:r>
            <a:r>
              <a:rPr lang="en-GB" b="1" dirty="0" smtClean="0"/>
              <a:t>cannot be explained by characteristics of the studies</a:t>
            </a:r>
            <a:r>
              <a:rPr lang="en-GB" dirty="0" smtClean="0"/>
              <a:t>, it may be incorporated into the meta-analysis using the random-effects model</a:t>
            </a:r>
          </a:p>
          <a:p>
            <a:pPr eaLnBrk="1" hangingPunct="1"/>
            <a:r>
              <a:rPr lang="en-GB" dirty="0" smtClean="0"/>
              <a:t>the true treatment effects underlying the studies are allowed to differ and are assumed to be distributed around a central (mean) value</a:t>
            </a:r>
          </a:p>
          <a:p>
            <a:pPr eaLnBrk="1" hangingPunct="1"/>
            <a:r>
              <a:rPr lang="en-GB" dirty="0" smtClean="0"/>
              <a:t>weights are adjusted to account for both within-study and between-study variation</a:t>
            </a:r>
          </a:p>
          <a:p>
            <a:pPr eaLnBrk="1" hangingPunct="1"/>
            <a:endParaRPr lang="en-AU" sz="36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029200" y="549275"/>
            <a:ext cx="4295775" cy="990600"/>
          </a:xfrm>
        </p:spPr>
        <p:txBody>
          <a:bodyPr/>
          <a:lstStyle/>
          <a:p>
            <a:pPr eaLnBrk="1" hangingPunct="1"/>
            <a:r>
              <a:rPr lang="en-GB" smtClean="0">
                <a:solidFill>
                  <a:schemeClr val="tx1"/>
                </a:solidFill>
              </a:rPr>
              <a:t>Random effects model</a:t>
            </a:r>
          </a:p>
        </p:txBody>
      </p:sp>
      <p:sp>
        <p:nvSpPr>
          <p:cNvPr id="65551" name="Rectangle 40"/>
          <p:cNvSpPr>
            <a:spLocks noGrp="1" noChangeArrowheads="1"/>
          </p:cNvSpPr>
          <p:nvPr>
            <p:ph idx="1"/>
          </p:nvPr>
        </p:nvSpPr>
        <p:spPr>
          <a:xfrm>
            <a:off x="5003800" y="1916113"/>
            <a:ext cx="3995738" cy="2046287"/>
          </a:xfrm>
        </p:spPr>
        <p:txBody>
          <a:bodyPr/>
          <a:lstStyle/>
          <a:p>
            <a:pPr eaLnBrk="1" hangingPunct="1"/>
            <a:r>
              <a:rPr lang="en-GB" dirty="0" smtClean="0"/>
              <a:t>the width of the bell shape reflects the amount of heterogeneity</a:t>
            </a:r>
          </a:p>
        </p:txBody>
      </p:sp>
      <p:grpSp>
        <p:nvGrpSpPr>
          <p:cNvPr id="2" name="Group 3"/>
          <p:cNvGrpSpPr>
            <a:grpSpLocks/>
          </p:cNvGrpSpPr>
          <p:nvPr/>
        </p:nvGrpSpPr>
        <p:grpSpPr bwMode="auto">
          <a:xfrm>
            <a:off x="941388" y="1177925"/>
            <a:ext cx="990600" cy="2708275"/>
            <a:chOff x="672" y="742"/>
            <a:chExt cx="624" cy="1706"/>
          </a:xfrm>
        </p:grpSpPr>
        <p:sp>
          <p:nvSpPr>
            <p:cNvPr id="65574" name="Line 4"/>
            <p:cNvSpPr>
              <a:spLocks noChangeShapeType="1"/>
            </p:cNvSpPr>
            <p:nvPr/>
          </p:nvSpPr>
          <p:spPr bwMode="auto">
            <a:xfrm>
              <a:off x="928" y="1196"/>
              <a:ext cx="368" cy="1252"/>
            </a:xfrm>
            <a:prstGeom prst="line">
              <a:avLst/>
            </a:prstGeom>
            <a:noFill/>
            <a:ln w="14351">
              <a:solidFill>
                <a:schemeClr val="tx2"/>
              </a:solidFill>
              <a:round/>
              <a:headEnd/>
              <a:tailEnd type="triangle" w="med" len="lg"/>
            </a:ln>
          </p:spPr>
          <p:txBody>
            <a:bodyPr/>
            <a:lstStyle/>
            <a:p>
              <a:endParaRPr lang="en-US"/>
            </a:p>
          </p:txBody>
        </p:sp>
        <p:sp>
          <p:nvSpPr>
            <p:cNvPr id="65575" name="Rectangle 5"/>
            <p:cNvSpPr>
              <a:spLocks noChangeArrowheads="1"/>
            </p:cNvSpPr>
            <p:nvPr/>
          </p:nvSpPr>
          <p:spPr bwMode="auto">
            <a:xfrm>
              <a:off x="672" y="742"/>
              <a:ext cx="583" cy="184"/>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Random</a:t>
              </a:r>
              <a:endParaRPr kumimoji="0" lang="en-GB"/>
            </a:p>
          </p:txBody>
        </p:sp>
        <p:sp>
          <p:nvSpPr>
            <p:cNvPr id="65576" name="Rectangle 6"/>
            <p:cNvSpPr>
              <a:spLocks noChangeArrowheads="1"/>
            </p:cNvSpPr>
            <p:nvPr/>
          </p:nvSpPr>
          <p:spPr bwMode="auto">
            <a:xfrm>
              <a:off x="672" y="923"/>
              <a:ext cx="326" cy="184"/>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error</a:t>
              </a:r>
              <a:endParaRPr kumimoji="0" lang="en-GB"/>
            </a:p>
          </p:txBody>
        </p:sp>
      </p:grpSp>
      <p:sp>
        <p:nvSpPr>
          <p:cNvPr id="65540" name="Line 8"/>
          <p:cNvSpPr>
            <a:spLocks noChangeShapeType="1"/>
          </p:cNvSpPr>
          <p:nvPr/>
        </p:nvSpPr>
        <p:spPr bwMode="auto">
          <a:xfrm rot="10046547" flipH="1" flipV="1">
            <a:off x="1347788" y="4479925"/>
            <a:ext cx="755650" cy="33338"/>
          </a:xfrm>
          <a:prstGeom prst="line">
            <a:avLst/>
          </a:prstGeom>
          <a:noFill/>
          <a:ln w="14351">
            <a:solidFill>
              <a:schemeClr val="tx2"/>
            </a:solidFill>
            <a:round/>
            <a:headEnd/>
            <a:tailEnd type="triangle" w="med" len="lg"/>
          </a:ln>
        </p:spPr>
        <p:txBody>
          <a:bodyPr/>
          <a:lstStyle/>
          <a:p>
            <a:endParaRPr lang="en-US"/>
          </a:p>
        </p:txBody>
      </p:sp>
      <p:grpSp>
        <p:nvGrpSpPr>
          <p:cNvPr id="3" name="Group 41"/>
          <p:cNvGrpSpPr>
            <a:grpSpLocks/>
          </p:cNvGrpSpPr>
          <p:nvPr/>
        </p:nvGrpSpPr>
        <p:grpSpPr bwMode="auto">
          <a:xfrm>
            <a:off x="690564" y="4365625"/>
            <a:ext cx="814388" cy="866775"/>
            <a:chOff x="616" y="2704"/>
            <a:chExt cx="513" cy="546"/>
          </a:xfrm>
        </p:grpSpPr>
        <p:sp>
          <p:nvSpPr>
            <p:cNvPr id="65571" name="Rectangle 9"/>
            <p:cNvSpPr>
              <a:spLocks noChangeArrowheads="1"/>
            </p:cNvSpPr>
            <p:nvPr/>
          </p:nvSpPr>
          <p:spPr bwMode="auto">
            <a:xfrm>
              <a:off x="616" y="2704"/>
              <a:ext cx="294" cy="184"/>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Trial</a:t>
              </a:r>
              <a:endParaRPr kumimoji="0" lang="en-GB"/>
            </a:p>
          </p:txBody>
        </p:sp>
        <p:sp>
          <p:nvSpPr>
            <p:cNvPr id="65572" name="Rectangle 10"/>
            <p:cNvSpPr>
              <a:spLocks noChangeArrowheads="1"/>
            </p:cNvSpPr>
            <p:nvPr/>
          </p:nvSpPr>
          <p:spPr bwMode="auto">
            <a:xfrm>
              <a:off x="616" y="2885"/>
              <a:ext cx="513" cy="184"/>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specific</a:t>
              </a:r>
              <a:endParaRPr kumimoji="0" lang="en-GB"/>
            </a:p>
          </p:txBody>
        </p:sp>
        <p:sp>
          <p:nvSpPr>
            <p:cNvPr id="65573" name="Rectangle 11"/>
            <p:cNvSpPr>
              <a:spLocks noChangeArrowheads="1"/>
            </p:cNvSpPr>
            <p:nvPr/>
          </p:nvSpPr>
          <p:spPr bwMode="auto">
            <a:xfrm>
              <a:off x="616" y="3066"/>
              <a:ext cx="373" cy="184"/>
            </a:xfrm>
            <a:prstGeom prst="rect">
              <a:avLst/>
            </a:prstGeom>
            <a:noFill/>
            <a:ln w="9525">
              <a:noFill/>
              <a:miter lim="800000"/>
              <a:headEnd/>
              <a:tailEnd/>
            </a:ln>
          </p:spPr>
          <p:txBody>
            <a:bodyPr wrap="none" lIns="0" tIns="0" rIns="0" bIns="0">
              <a:spAutoFit/>
            </a:bodyPr>
            <a:lstStyle/>
            <a:p>
              <a:pPr algn="l" eaLnBrk="0" hangingPunct="0"/>
              <a:r>
                <a:rPr kumimoji="0" lang="en-GB" sz="1900">
                  <a:latin typeface="Arial" charset="0"/>
                </a:rPr>
                <a:t>effect</a:t>
              </a:r>
              <a:endParaRPr kumimoji="0" lang="en-GB"/>
            </a:p>
          </p:txBody>
        </p:sp>
      </p:grpSp>
      <p:sp>
        <p:nvSpPr>
          <p:cNvPr id="65542" name="Line 12"/>
          <p:cNvSpPr>
            <a:spLocks noChangeShapeType="1"/>
          </p:cNvSpPr>
          <p:nvPr/>
        </p:nvSpPr>
        <p:spPr bwMode="auto">
          <a:xfrm>
            <a:off x="3225800" y="1146175"/>
            <a:ext cx="365125" cy="1588"/>
          </a:xfrm>
          <a:prstGeom prst="line">
            <a:avLst/>
          </a:prstGeom>
          <a:noFill/>
          <a:ln w="9525">
            <a:solidFill>
              <a:schemeClr val="tx1"/>
            </a:solidFill>
            <a:round/>
            <a:headEnd/>
            <a:tailEnd type="oval" w="lg" len="lg"/>
          </a:ln>
        </p:spPr>
        <p:txBody>
          <a:bodyPr/>
          <a:lstStyle/>
          <a:p>
            <a:endParaRPr lang="en-US"/>
          </a:p>
        </p:txBody>
      </p:sp>
      <p:sp>
        <p:nvSpPr>
          <p:cNvPr id="65543" name="Line 13"/>
          <p:cNvSpPr>
            <a:spLocks noChangeShapeType="1"/>
          </p:cNvSpPr>
          <p:nvPr/>
        </p:nvSpPr>
        <p:spPr bwMode="auto">
          <a:xfrm flipH="1">
            <a:off x="1562100" y="3962400"/>
            <a:ext cx="638175" cy="1588"/>
          </a:xfrm>
          <a:prstGeom prst="line">
            <a:avLst/>
          </a:prstGeom>
          <a:noFill/>
          <a:ln w="9525">
            <a:solidFill>
              <a:schemeClr val="tx1"/>
            </a:solidFill>
            <a:round/>
            <a:headEnd/>
            <a:tailEnd type="oval" w="lg" len="lg"/>
          </a:ln>
        </p:spPr>
        <p:txBody>
          <a:bodyPr/>
          <a:lstStyle/>
          <a:p>
            <a:endParaRPr lang="en-US"/>
          </a:p>
        </p:txBody>
      </p:sp>
      <p:sp>
        <p:nvSpPr>
          <p:cNvPr id="65544" name="Line 14"/>
          <p:cNvSpPr>
            <a:spLocks noChangeShapeType="1"/>
          </p:cNvSpPr>
          <p:nvPr/>
        </p:nvSpPr>
        <p:spPr bwMode="auto">
          <a:xfrm flipH="1">
            <a:off x="3386138" y="1784350"/>
            <a:ext cx="638175" cy="1588"/>
          </a:xfrm>
          <a:prstGeom prst="line">
            <a:avLst/>
          </a:prstGeom>
          <a:noFill/>
          <a:ln w="9525">
            <a:solidFill>
              <a:schemeClr val="tx1"/>
            </a:solidFill>
            <a:round/>
            <a:headEnd/>
            <a:tailEnd type="oval" w="lg" len="lg"/>
          </a:ln>
        </p:spPr>
        <p:txBody>
          <a:bodyPr/>
          <a:lstStyle/>
          <a:p>
            <a:endParaRPr lang="en-US"/>
          </a:p>
        </p:txBody>
      </p:sp>
      <p:sp>
        <p:nvSpPr>
          <p:cNvPr id="65545" name="Line 15"/>
          <p:cNvSpPr>
            <a:spLocks noChangeShapeType="1"/>
          </p:cNvSpPr>
          <p:nvPr/>
        </p:nvSpPr>
        <p:spPr bwMode="auto">
          <a:xfrm flipH="1">
            <a:off x="2473325" y="2422525"/>
            <a:ext cx="182563" cy="1588"/>
          </a:xfrm>
          <a:prstGeom prst="line">
            <a:avLst/>
          </a:prstGeom>
          <a:noFill/>
          <a:ln w="9525">
            <a:solidFill>
              <a:schemeClr val="tx1"/>
            </a:solidFill>
            <a:round/>
            <a:headEnd/>
            <a:tailEnd type="oval" w="lg" len="lg"/>
          </a:ln>
        </p:spPr>
        <p:txBody>
          <a:bodyPr/>
          <a:lstStyle/>
          <a:p>
            <a:endParaRPr lang="en-US"/>
          </a:p>
        </p:txBody>
      </p:sp>
      <p:sp>
        <p:nvSpPr>
          <p:cNvPr id="65546" name="Line 16"/>
          <p:cNvSpPr>
            <a:spLocks noChangeShapeType="1"/>
          </p:cNvSpPr>
          <p:nvPr/>
        </p:nvSpPr>
        <p:spPr bwMode="auto">
          <a:xfrm>
            <a:off x="2889250" y="3243263"/>
            <a:ext cx="1003300" cy="1587"/>
          </a:xfrm>
          <a:prstGeom prst="line">
            <a:avLst/>
          </a:prstGeom>
          <a:noFill/>
          <a:ln w="9525">
            <a:solidFill>
              <a:schemeClr val="tx1"/>
            </a:solidFill>
            <a:round/>
            <a:headEnd/>
            <a:tailEnd type="oval" w="lg" len="lg"/>
          </a:ln>
        </p:spPr>
        <p:txBody>
          <a:bodyPr/>
          <a:lstStyle/>
          <a:p>
            <a:endParaRPr lang="en-US"/>
          </a:p>
        </p:txBody>
      </p:sp>
      <p:grpSp>
        <p:nvGrpSpPr>
          <p:cNvPr id="4" name="Group 17"/>
          <p:cNvGrpSpPr>
            <a:grpSpLocks/>
          </p:cNvGrpSpPr>
          <p:nvPr/>
        </p:nvGrpSpPr>
        <p:grpSpPr bwMode="auto">
          <a:xfrm>
            <a:off x="2211388" y="457200"/>
            <a:ext cx="1828800" cy="5029200"/>
            <a:chOff x="1472" y="288"/>
            <a:chExt cx="1152" cy="3168"/>
          </a:xfrm>
        </p:grpSpPr>
        <p:sp>
          <p:nvSpPr>
            <p:cNvPr id="65566" name="Line 18"/>
            <p:cNvSpPr>
              <a:spLocks noChangeShapeType="1"/>
            </p:cNvSpPr>
            <p:nvPr/>
          </p:nvSpPr>
          <p:spPr bwMode="auto">
            <a:xfrm flipV="1">
              <a:off x="1472" y="288"/>
              <a:ext cx="0" cy="3168"/>
            </a:xfrm>
            <a:prstGeom prst="line">
              <a:avLst/>
            </a:prstGeom>
            <a:noFill/>
            <a:ln w="25400">
              <a:solidFill>
                <a:schemeClr val="tx1"/>
              </a:solidFill>
              <a:prstDash val="sysDot"/>
              <a:round/>
              <a:headEnd/>
              <a:tailEnd/>
            </a:ln>
          </p:spPr>
          <p:txBody>
            <a:bodyPr wrap="none" anchor="ctr"/>
            <a:lstStyle/>
            <a:p>
              <a:endParaRPr lang="en-US"/>
            </a:p>
          </p:txBody>
        </p:sp>
        <p:sp>
          <p:nvSpPr>
            <p:cNvPr id="65567" name="Line 19"/>
            <p:cNvSpPr>
              <a:spLocks noChangeShapeType="1"/>
            </p:cNvSpPr>
            <p:nvPr/>
          </p:nvSpPr>
          <p:spPr bwMode="auto">
            <a:xfrm flipV="1">
              <a:off x="1904" y="288"/>
              <a:ext cx="0" cy="3168"/>
            </a:xfrm>
            <a:prstGeom prst="line">
              <a:avLst/>
            </a:prstGeom>
            <a:noFill/>
            <a:ln w="25400">
              <a:solidFill>
                <a:schemeClr val="tx1"/>
              </a:solidFill>
              <a:prstDash val="sysDot"/>
              <a:round/>
              <a:headEnd/>
              <a:tailEnd/>
            </a:ln>
          </p:spPr>
          <p:txBody>
            <a:bodyPr wrap="none" anchor="ctr"/>
            <a:lstStyle/>
            <a:p>
              <a:endParaRPr lang="en-US"/>
            </a:p>
          </p:txBody>
        </p:sp>
        <p:sp>
          <p:nvSpPr>
            <p:cNvPr id="65568" name="Line 20"/>
            <p:cNvSpPr>
              <a:spLocks noChangeShapeType="1"/>
            </p:cNvSpPr>
            <p:nvPr/>
          </p:nvSpPr>
          <p:spPr bwMode="auto">
            <a:xfrm flipV="1">
              <a:off x="1760" y="288"/>
              <a:ext cx="0" cy="3168"/>
            </a:xfrm>
            <a:prstGeom prst="line">
              <a:avLst/>
            </a:prstGeom>
            <a:noFill/>
            <a:ln w="25400">
              <a:solidFill>
                <a:schemeClr val="tx1"/>
              </a:solidFill>
              <a:prstDash val="sysDot"/>
              <a:round/>
              <a:headEnd/>
              <a:tailEnd/>
            </a:ln>
          </p:spPr>
          <p:txBody>
            <a:bodyPr wrap="none" anchor="ctr"/>
            <a:lstStyle/>
            <a:p>
              <a:endParaRPr lang="en-US"/>
            </a:p>
          </p:txBody>
        </p:sp>
        <p:sp>
          <p:nvSpPr>
            <p:cNvPr id="65569" name="Line 21"/>
            <p:cNvSpPr>
              <a:spLocks noChangeShapeType="1"/>
            </p:cNvSpPr>
            <p:nvPr/>
          </p:nvSpPr>
          <p:spPr bwMode="auto">
            <a:xfrm flipV="1">
              <a:off x="2096" y="288"/>
              <a:ext cx="0" cy="3168"/>
            </a:xfrm>
            <a:prstGeom prst="line">
              <a:avLst/>
            </a:prstGeom>
            <a:noFill/>
            <a:ln w="25400">
              <a:solidFill>
                <a:schemeClr val="tx1"/>
              </a:solidFill>
              <a:prstDash val="sysDot"/>
              <a:round/>
              <a:headEnd/>
              <a:tailEnd/>
            </a:ln>
          </p:spPr>
          <p:txBody>
            <a:bodyPr wrap="none" anchor="ctr"/>
            <a:lstStyle/>
            <a:p>
              <a:endParaRPr lang="en-US"/>
            </a:p>
          </p:txBody>
        </p:sp>
        <p:sp>
          <p:nvSpPr>
            <p:cNvPr id="65570" name="Line 22"/>
            <p:cNvSpPr>
              <a:spLocks noChangeShapeType="1"/>
            </p:cNvSpPr>
            <p:nvPr/>
          </p:nvSpPr>
          <p:spPr bwMode="auto">
            <a:xfrm flipV="1">
              <a:off x="2624" y="288"/>
              <a:ext cx="0" cy="3168"/>
            </a:xfrm>
            <a:prstGeom prst="line">
              <a:avLst/>
            </a:prstGeom>
            <a:noFill/>
            <a:ln w="25400">
              <a:solidFill>
                <a:schemeClr val="tx1"/>
              </a:solidFill>
              <a:prstDash val="sysDot"/>
              <a:round/>
              <a:headEnd/>
              <a:tailEnd/>
            </a:ln>
          </p:spPr>
          <p:txBody>
            <a:bodyPr wrap="none" anchor="ctr"/>
            <a:lstStyle/>
            <a:p>
              <a:endParaRPr lang="en-US"/>
            </a:p>
          </p:txBody>
        </p:sp>
      </p:grpSp>
      <p:sp>
        <p:nvSpPr>
          <p:cNvPr id="65548" name="Line 23"/>
          <p:cNvSpPr>
            <a:spLocks noChangeShapeType="1"/>
          </p:cNvSpPr>
          <p:nvPr/>
        </p:nvSpPr>
        <p:spPr bwMode="auto">
          <a:xfrm flipV="1">
            <a:off x="3074988" y="457200"/>
            <a:ext cx="0" cy="5029200"/>
          </a:xfrm>
          <a:prstGeom prst="line">
            <a:avLst/>
          </a:prstGeom>
          <a:noFill/>
          <a:ln w="50800">
            <a:solidFill>
              <a:schemeClr val="hlink"/>
            </a:solidFill>
            <a:round/>
            <a:headEnd/>
            <a:tailEnd/>
          </a:ln>
        </p:spPr>
        <p:txBody>
          <a:bodyPr wrap="none" anchor="ctr"/>
          <a:lstStyle/>
          <a:p>
            <a:endParaRPr lang="en-US"/>
          </a:p>
        </p:txBody>
      </p:sp>
      <p:grpSp>
        <p:nvGrpSpPr>
          <p:cNvPr id="5" name="Group 24"/>
          <p:cNvGrpSpPr>
            <a:grpSpLocks/>
          </p:cNvGrpSpPr>
          <p:nvPr/>
        </p:nvGrpSpPr>
        <p:grpSpPr bwMode="auto">
          <a:xfrm>
            <a:off x="179388" y="4724400"/>
            <a:ext cx="5724525" cy="711200"/>
            <a:chOff x="560" y="2948"/>
            <a:chExt cx="3606" cy="448"/>
          </a:xfrm>
        </p:grpSpPr>
        <p:sp>
          <p:nvSpPr>
            <p:cNvPr id="65554" name="Freeform 25"/>
            <p:cNvSpPr>
              <a:spLocks/>
            </p:cNvSpPr>
            <p:nvPr/>
          </p:nvSpPr>
          <p:spPr bwMode="auto">
            <a:xfrm>
              <a:off x="560" y="3371"/>
              <a:ext cx="305" cy="25"/>
            </a:xfrm>
            <a:custGeom>
              <a:avLst/>
              <a:gdLst>
                <a:gd name="T0" fmla="*/ 0 w 305"/>
                <a:gd name="T1" fmla="*/ 5 h 25"/>
                <a:gd name="T2" fmla="*/ 0 w 305"/>
                <a:gd name="T3" fmla="*/ 25 h 25"/>
                <a:gd name="T4" fmla="*/ 38 w 305"/>
                <a:gd name="T5" fmla="*/ 25 h 25"/>
                <a:gd name="T6" fmla="*/ 78 w 305"/>
                <a:gd name="T7" fmla="*/ 25 h 25"/>
                <a:gd name="T8" fmla="*/ 113 w 305"/>
                <a:gd name="T9" fmla="*/ 25 h 25"/>
                <a:gd name="T10" fmla="*/ 150 w 305"/>
                <a:gd name="T11" fmla="*/ 25 h 25"/>
                <a:gd name="T12" fmla="*/ 190 w 305"/>
                <a:gd name="T13" fmla="*/ 25 h 25"/>
                <a:gd name="T14" fmla="*/ 227 w 305"/>
                <a:gd name="T15" fmla="*/ 25 h 25"/>
                <a:gd name="T16" fmla="*/ 265 w 305"/>
                <a:gd name="T17" fmla="*/ 23 h 25"/>
                <a:gd name="T18" fmla="*/ 285 w 305"/>
                <a:gd name="T19" fmla="*/ 23 h 25"/>
                <a:gd name="T20" fmla="*/ 288 w 305"/>
                <a:gd name="T21" fmla="*/ 23 h 25"/>
                <a:gd name="T22" fmla="*/ 305 w 305"/>
                <a:gd name="T23" fmla="*/ 20 h 25"/>
                <a:gd name="T24" fmla="*/ 302 w 305"/>
                <a:gd name="T25" fmla="*/ 0 h 25"/>
                <a:gd name="T26" fmla="*/ 285 w 305"/>
                <a:gd name="T27" fmla="*/ 2 h 25"/>
                <a:gd name="T28" fmla="*/ 285 w 305"/>
                <a:gd name="T29" fmla="*/ 11 h 25"/>
                <a:gd name="T30" fmla="*/ 285 w 305"/>
                <a:gd name="T31" fmla="*/ 2 h 25"/>
                <a:gd name="T32" fmla="*/ 265 w 305"/>
                <a:gd name="T33" fmla="*/ 2 h 25"/>
                <a:gd name="T34" fmla="*/ 227 w 305"/>
                <a:gd name="T35" fmla="*/ 5 h 25"/>
                <a:gd name="T36" fmla="*/ 190 w 305"/>
                <a:gd name="T37" fmla="*/ 5 h 25"/>
                <a:gd name="T38" fmla="*/ 150 w 305"/>
                <a:gd name="T39" fmla="*/ 5 h 25"/>
                <a:gd name="T40" fmla="*/ 113 w 305"/>
                <a:gd name="T41" fmla="*/ 5 h 25"/>
                <a:gd name="T42" fmla="*/ 78 w 305"/>
                <a:gd name="T43" fmla="*/ 5 h 25"/>
                <a:gd name="T44" fmla="*/ 38 w 305"/>
                <a:gd name="T45" fmla="*/ 5 h 25"/>
                <a:gd name="T46" fmla="*/ 0 w 305"/>
                <a:gd name="T47" fmla="*/ 5 h 2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05"/>
                <a:gd name="T73" fmla="*/ 0 h 25"/>
                <a:gd name="T74" fmla="*/ 305 w 305"/>
                <a:gd name="T75" fmla="*/ 25 h 2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05" h="25">
                  <a:moveTo>
                    <a:pt x="0" y="5"/>
                  </a:moveTo>
                  <a:lnTo>
                    <a:pt x="0" y="25"/>
                  </a:lnTo>
                  <a:lnTo>
                    <a:pt x="38" y="25"/>
                  </a:lnTo>
                  <a:lnTo>
                    <a:pt x="78" y="25"/>
                  </a:lnTo>
                  <a:lnTo>
                    <a:pt x="113" y="25"/>
                  </a:lnTo>
                  <a:lnTo>
                    <a:pt x="150" y="25"/>
                  </a:lnTo>
                  <a:lnTo>
                    <a:pt x="190" y="25"/>
                  </a:lnTo>
                  <a:lnTo>
                    <a:pt x="227" y="25"/>
                  </a:lnTo>
                  <a:lnTo>
                    <a:pt x="265" y="23"/>
                  </a:lnTo>
                  <a:lnTo>
                    <a:pt x="285" y="23"/>
                  </a:lnTo>
                  <a:lnTo>
                    <a:pt x="288" y="23"/>
                  </a:lnTo>
                  <a:lnTo>
                    <a:pt x="305" y="20"/>
                  </a:lnTo>
                  <a:lnTo>
                    <a:pt x="302" y="0"/>
                  </a:lnTo>
                  <a:lnTo>
                    <a:pt x="285" y="2"/>
                  </a:lnTo>
                  <a:lnTo>
                    <a:pt x="285" y="11"/>
                  </a:lnTo>
                  <a:lnTo>
                    <a:pt x="285" y="2"/>
                  </a:lnTo>
                  <a:lnTo>
                    <a:pt x="265" y="2"/>
                  </a:lnTo>
                  <a:lnTo>
                    <a:pt x="227" y="5"/>
                  </a:lnTo>
                  <a:lnTo>
                    <a:pt x="190" y="5"/>
                  </a:lnTo>
                  <a:lnTo>
                    <a:pt x="150" y="5"/>
                  </a:lnTo>
                  <a:lnTo>
                    <a:pt x="113" y="5"/>
                  </a:lnTo>
                  <a:lnTo>
                    <a:pt x="78" y="5"/>
                  </a:lnTo>
                  <a:lnTo>
                    <a:pt x="38" y="5"/>
                  </a:lnTo>
                  <a:lnTo>
                    <a:pt x="0" y="5"/>
                  </a:lnTo>
                  <a:close/>
                </a:path>
              </a:pathLst>
            </a:custGeom>
            <a:solidFill>
              <a:schemeClr val="hlink"/>
            </a:solidFill>
            <a:ln w="9525">
              <a:solidFill>
                <a:schemeClr val="hlink"/>
              </a:solidFill>
              <a:round/>
              <a:headEnd/>
              <a:tailEnd/>
            </a:ln>
          </p:spPr>
          <p:txBody>
            <a:bodyPr/>
            <a:lstStyle/>
            <a:p>
              <a:endParaRPr lang="en-US"/>
            </a:p>
          </p:txBody>
        </p:sp>
        <p:sp>
          <p:nvSpPr>
            <p:cNvPr id="65555" name="Freeform 26"/>
            <p:cNvSpPr>
              <a:spLocks/>
            </p:cNvSpPr>
            <p:nvPr/>
          </p:nvSpPr>
          <p:spPr bwMode="auto">
            <a:xfrm>
              <a:off x="862" y="3330"/>
              <a:ext cx="305" cy="61"/>
            </a:xfrm>
            <a:custGeom>
              <a:avLst/>
              <a:gdLst>
                <a:gd name="T0" fmla="*/ 0 w 305"/>
                <a:gd name="T1" fmla="*/ 41 h 61"/>
                <a:gd name="T2" fmla="*/ 0 w 305"/>
                <a:gd name="T3" fmla="*/ 61 h 61"/>
                <a:gd name="T4" fmla="*/ 37 w 305"/>
                <a:gd name="T5" fmla="*/ 58 h 61"/>
                <a:gd name="T6" fmla="*/ 75 w 305"/>
                <a:gd name="T7" fmla="*/ 55 h 61"/>
                <a:gd name="T8" fmla="*/ 112 w 305"/>
                <a:gd name="T9" fmla="*/ 52 h 61"/>
                <a:gd name="T10" fmla="*/ 115 w 305"/>
                <a:gd name="T11" fmla="*/ 52 h 61"/>
                <a:gd name="T12" fmla="*/ 152 w 305"/>
                <a:gd name="T13" fmla="*/ 46 h 61"/>
                <a:gd name="T14" fmla="*/ 150 w 305"/>
                <a:gd name="T15" fmla="*/ 35 h 61"/>
                <a:gd name="T16" fmla="*/ 150 w 305"/>
                <a:gd name="T17" fmla="*/ 46 h 61"/>
                <a:gd name="T18" fmla="*/ 187 w 305"/>
                <a:gd name="T19" fmla="*/ 43 h 61"/>
                <a:gd name="T20" fmla="*/ 190 w 305"/>
                <a:gd name="T21" fmla="*/ 41 h 61"/>
                <a:gd name="T22" fmla="*/ 227 w 305"/>
                <a:gd name="T23" fmla="*/ 32 h 61"/>
                <a:gd name="T24" fmla="*/ 224 w 305"/>
                <a:gd name="T25" fmla="*/ 23 h 61"/>
                <a:gd name="T26" fmla="*/ 227 w 305"/>
                <a:gd name="T27" fmla="*/ 35 h 61"/>
                <a:gd name="T28" fmla="*/ 267 w 305"/>
                <a:gd name="T29" fmla="*/ 29 h 61"/>
                <a:gd name="T30" fmla="*/ 267 w 305"/>
                <a:gd name="T31" fmla="*/ 26 h 61"/>
                <a:gd name="T32" fmla="*/ 305 w 305"/>
                <a:gd name="T33" fmla="*/ 18 h 61"/>
                <a:gd name="T34" fmla="*/ 302 w 305"/>
                <a:gd name="T35" fmla="*/ 0 h 61"/>
                <a:gd name="T36" fmla="*/ 264 w 305"/>
                <a:gd name="T37" fmla="*/ 9 h 61"/>
                <a:gd name="T38" fmla="*/ 264 w 305"/>
                <a:gd name="T39" fmla="*/ 18 h 61"/>
                <a:gd name="T40" fmla="*/ 264 w 305"/>
                <a:gd name="T41" fmla="*/ 9 h 61"/>
                <a:gd name="T42" fmla="*/ 224 w 305"/>
                <a:gd name="T43" fmla="*/ 15 h 61"/>
                <a:gd name="T44" fmla="*/ 224 w 305"/>
                <a:gd name="T45" fmla="*/ 15 h 61"/>
                <a:gd name="T46" fmla="*/ 187 w 305"/>
                <a:gd name="T47" fmla="*/ 23 h 61"/>
                <a:gd name="T48" fmla="*/ 187 w 305"/>
                <a:gd name="T49" fmla="*/ 32 h 61"/>
                <a:gd name="T50" fmla="*/ 187 w 305"/>
                <a:gd name="T51" fmla="*/ 23 h 61"/>
                <a:gd name="T52" fmla="*/ 150 w 305"/>
                <a:gd name="T53" fmla="*/ 26 h 61"/>
                <a:gd name="T54" fmla="*/ 150 w 305"/>
                <a:gd name="T55" fmla="*/ 26 h 61"/>
                <a:gd name="T56" fmla="*/ 112 w 305"/>
                <a:gd name="T57" fmla="*/ 32 h 61"/>
                <a:gd name="T58" fmla="*/ 112 w 305"/>
                <a:gd name="T59" fmla="*/ 41 h 61"/>
                <a:gd name="T60" fmla="*/ 112 w 305"/>
                <a:gd name="T61" fmla="*/ 32 h 61"/>
                <a:gd name="T62" fmla="*/ 75 w 305"/>
                <a:gd name="T63" fmla="*/ 35 h 61"/>
                <a:gd name="T64" fmla="*/ 37 w 305"/>
                <a:gd name="T65" fmla="*/ 38 h 61"/>
                <a:gd name="T66" fmla="*/ 0 w 305"/>
                <a:gd name="T67" fmla="*/ 41 h 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05"/>
                <a:gd name="T103" fmla="*/ 0 h 61"/>
                <a:gd name="T104" fmla="*/ 305 w 305"/>
                <a:gd name="T105" fmla="*/ 61 h 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05" h="61">
                  <a:moveTo>
                    <a:pt x="0" y="41"/>
                  </a:moveTo>
                  <a:lnTo>
                    <a:pt x="0" y="61"/>
                  </a:lnTo>
                  <a:lnTo>
                    <a:pt x="37" y="58"/>
                  </a:lnTo>
                  <a:lnTo>
                    <a:pt x="75" y="55"/>
                  </a:lnTo>
                  <a:lnTo>
                    <a:pt x="112" y="52"/>
                  </a:lnTo>
                  <a:lnTo>
                    <a:pt x="115" y="52"/>
                  </a:lnTo>
                  <a:lnTo>
                    <a:pt x="152" y="46"/>
                  </a:lnTo>
                  <a:lnTo>
                    <a:pt x="150" y="35"/>
                  </a:lnTo>
                  <a:lnTo>
                    <a:pt x="150" y="46"/>
                  </a:lnTo>
                  <a:lnTo>
                    <a:pt x="187" y="43"/>
                  </a:lnTo>
                  <a:lnTo>
                    <a:pt x="190" y="41"/>
                  </a:lnTo>
                  <a:lnTo>
                    <a:pt x="227" y="32"/>
                  </a:lnTo>
                  <a:lnTo>
                    <a:pt x="224" y="23"/>
                  </a:lnTo>
                  <a:lnTo>
                    <a:pt x="227" y="35"/>
                  </a:lnTo>
                  <a:lnTo>
                    <a:pt x="267" y="29"/>
                  </a:lnTo>
                  <a:lnTo>
                    <a:pt x="267" y="26"/>
                  </a:lnTo>
                  <a:lnTo>
                    <a:pt x="305" y="18"/>
                  </a:lnTo>
                  <a:lnTo>
                    <a:pt x="302" y="0"/>
                  </a:lnTo>
                  <a:lnTo>
                    <a:pt x="264" y="9"/>
                  </a:lnTo>
                  <a:lnTo>
                    <a:pt x="264" y="18"/>
                  </a:lnTo>
                  <a:lnTo>
                    <a:pt x="264" y="9"/>
                  </a:lnTo>
                  <a:lnTo>
                    <a:pt x="224" y="15"/>
                  </a:lnTo>
                  <a:lnTo>
                    <a:pt x="187" y="23"/>
                  </a:lnTo>
                  <a:lnTo>
                    <a:pt x="187" y="32"/>
                  </a:lnTo>
                  <a:lnTo>
                    <a:pt x="187" y="23"/>
                  </a:lnTo>
                  <a:lnTo>
                    <a:pt x="150" y="26"/>
                  </a:lnTo>
                  <a:lnTo>
                    <a:pt x="112" y="32"/>
                  </a:lnTo>
                  <a:lnTo>
                    <a:pt x="112" y="41"/>
                  </a:lnTo>
                  <a:lnTo>
                    <a:pt x="112" y="32"/>
                  </a:lnTo>
                  <a:lnTo>
                    <a:pt x="75" y="35"/>
                  </a:lnTo>
                  <a:lnTo>
                    <a:pt x="37" y="38"/>
                  </a:lnTo>
                  <a:lnTo>
                    <a:pt x="0" y="41"/>
                  </a:lnTo>
                  <a:close/>
                </a:path>
              </a:pathLst>
            </a:custGeom>
            <a:solidFill>
              <a:schemeClr val="hlink"/>
            </a:solidFill>
            <a:ln w="9525">
              <a:solidFill>
                <a:schemeClr val="hlink"/>
              </a:solidFill>
              <a:round/>
              <a:headEnd/>
              <a:tailEnd/>
            </a:ln>
          </p:spPr>
          <p:txBody>
            <a:bodyPr/>
            <a:lstStyle/>
            <a:p>
              <a:endParaRPr lang="en-US"/>
            </a:p>
          </p:txBody>
        </p:sp>
        <p:sp>
          <p:nvSpPr>
            <p:cNvPr id="65556" name="Freeform 27"/>
            <p:cNvSpPr>
              <a:spLocks/>
            </p:cNvSpPr>
            <p:nvPr/>
          </p:nvSpPr>
          <p:spPr bwMode="auto">
            <a:xfrm>
              <a:off x="1164" y="3241"/>
              <a:ext cx="302" cy="107"/>
            </a:xfrm>
            <a:custGeom>
              <a:avLst/>
              <a:gdLst>
                <a:gd name="T0" fmla="*/ 0 w 302"/>
                <a:gd name="T1" fmla="*/ 89 h 107"/>
                <a:gd name="T2" fmla="*/ 3 w 302"/>
                <a:gd name="T3" fmla="*/ 107 h 107"/>
                <a:gd name="T4" fmla="*/ 37 w 302"/>
                <a:gd name="T5" fmla="*/ 98 h 107"/>
                <a:gd name="T6" fmla="*/ 77 w 302"/>
                <a:gd name="T7" fmla="*/ 89 h 107"/>
                <a:gd name="T8" fmla="*/ 115 w 302"/>
                <a:gd name="T9" fmla="*/ 81 h 107"/>
                <a:gd name="T10" fmla="*/ 115 w 302"/>
                <a:gd name="T11" fmla="*/ 81 h 107"/>
                <a:gd name="T12" fmla="*/ 152 w 302"/>
                <a:gd name="T13" fmla="*/ 69 h 107"/>
                <a:gd name="T14" fmla="*/ 189 w 302"/>
                <a:gd name="T15" fmla="*/ 58 h 107"/>
                <a:gd name="T16" fmla="*/ 227 w 302"/>
                <a:gd name="T17" fmla="*/ 43 h 107"/>
                <a:gd name="T18" fmla="*/ 267 w 302"/>
                <a:gd name="T19" fmla="*/ 32 h 107"/>
                <a:gd name="T20" fmla="*/ 302 w 302"/>
                <a:gd name="T21" fmla="*/ 18 h 107"/>
                <a:gd name="T22" fmla="*/ 296 w 302"/>
                <a:gd name="T23" fmla="*/ 0 h 107"/>
                <a:gd name="T24" fmla="*/ 261 w 302"/>
                <a:gd name="T25" fmla="*/ 15 h 107"/>
                <a:gd name="T26" fmla="*/ 221 w 302"/>
                <a:gd name="T27" fmla="*/ 26 h 107"/>
                <a:gd name="T28" fmla="*/ 184 w 302"/>
                <a:gd name="T29" fmla="*/ 41 h 107"/>
                <a:gd name="T30" fmla="*/ 146 w 302"/>
                <a:gd name="T31" fmla="*/ 52 h 107"/>
                <a:gd name="T32" fmla="*/ 109 w 302"/>
                <a:gd name="T33" fmla="*/ 63 h 107"/>
                <a:gd name="T34" fmla="*/ 112 w 302"/>
                <a:gd name="T35" fmla="*/ 72 h 107"/>
                <a:gd name="T36" fmla="*/ 112 w 302"/>
                <a:gd name="T37" fmla="*/ 63 h 107"/>
                <a:gd name="T38" fmla="*/ 75 w 302"/>
                <a:gd name="T39" fmla="*/ 72 h 107"/>
                <a:gd name="T40" fmla="*/ 34 w 302"/>
                <a:gd name="T41" fmla="*/ 81 h 107"/>
                <a:gd name="T42" fmla="*/ 0 w 302"/>
                <a:gd name="T43" fmla="*/ 89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2"/>
                <a:gd name="T67" fmla="*/ 0 h 107"/>
                <a:gd name="T68" fmla="*/ 302 w 302"/>
                <a:gd name="T69" fmla="*/ 107 h 10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2" h="107">
                  <a:moveTo>
                    <a:pt x="0" y="89"/>
                  </a:moveTo>
                  <a:lnTo>
                    <a:pt x="3" y="107"/>
                  </a:lnTo>
                  <a:lnTo>
                    <a:pt x="37" y="98"/>
                  </a:lnTo>
                  <a:lnTo>
                    <a:pt x="77" y="89"/>
                  </a:lnTo>
                  <a:lnTo>
                    <a:pt x="115" y="81"/>
                  </a:lnTo>
                  <a:lnTo>
                    <a:pt x="152" y="69"/>
                  </a:lnTo>
                  <a:lnTo>
                    <a:pt x="189" y="58"/>
                  </a:lnTo>
                  <a:lnTo>
                    <a:pt x="227" y="43"/>
                  </a:lnTo>
                  <a:lnTo>
                    <a:pt x="267" y="32"/>
                  </a:lnTo>
                  <a:lnTo>
                    <a:pt x="302" y="18"/>
                  </a:lnTo>
                  <a:lnTo>
                    <a:pt x="296" y="0"/>
                  </a:lnTo>
                  <a:lnTo>
                    <a:pt x="261" y="15"/>
                  </a:lnTo>
                  <a:lnTo>
                    <a:pt x="221" y="26"/>
                  </a:lnTo>
                  <a:lnTo>
                    <a:pt x="184" y="41"/>
                  </a:lnTo>
                  <a:lnTo>
                    <a:pt x="146" y="52"/>
                  </a:lnTo>
                  <a:lnTo>
                    <a:pt x="109" y="63"/>
                  </a:lnTo>
                  <a:lnTo>
                    <a:pt x="112" y="72"/>
                  </a:lnTo>
                  <a:lnTo>
                    <a:pt x="112" y="63"/>
                  </a:lnTo>
                  <a:lnTo>
                    <a:pt x="75" y="72"/>
                  </a:lnTo>
                  <a:lnTo>
                    <a:pt x="34" y="81"/>
                  </a:lnTo>
                  <a:lnTo>
                    <a:pt x="0" y="89"/>
                  </a:lnTo>
                  <a:close/>
                </a:path>
              </a:pathLst>
            </a:custGeom>
            <a:solidFill>
              <a:schemeClr val="hlink"/>
            </a:solidFill>
            <a:ln w="9525">
              <a:solidFill>
                <a:schemeClr val="hlink"/>
              </a:solidFill>
              <a:round/>
              <a:headEnd/>
              <a:tailEnd/>
            </a:ln>
          </p:spPr>
          <p:txBody>
            <a:bodyPr/>
            <a:lstStyle/>
            <a:p>
              <a:endParaRPr lang="en-US"/>
            </a:p>
          </p:txBody>
        </p:sp>
        <p:sp>
          <p:nvSpPr>
            <p:cNvPr id="65557" name="Freeform 28"/>
            <p:cNvSpPr>
              <a:spLocks/>
            </p:cNvSpPr>
            <p:nvPr/>
          </p:nvSpPr>
          <p:spPr bwMode="auto">
            <a:xfrm>
              <a:off x="1460" y="3106"/>
              <a:ext cx="307" cy="153"/>
            </a:xfrm>
            <a:custGeom>
              <a:avLst/>
              <a:gdLst>
                <a:gd name="T0" fmla="*/ 0 w 307"/>
                <a:gd name="T1" fmla="*/ 135 h 153"/>
                <a:gd name="T2" fmla="*/ 6 w 307"/>
                <a:gd name="T3" fmla="*/ 153 h 153"/>
                <a:gd name="T4" fmla="*/ 26 w 307"/>
                <a:gd name="T5" fmla="*/ 147 h 153"/>
                <a:gd name="T6" fmla="*/ 28 w 307"/>
                <a:gd name="T7" fmla="*/ 147 h 153"/>
                <a:gd name="T8" fmla="*/ 46 w 307"/>
                <a:gd name="T9" fmla="*/ 138 h 153"/>
                <a:gd name="T10" fmla="*/ 40 w 307"/>
                <a:gd name="T11" fmla="*/ 130 h 153"/>
                <a:gd name="T12" fmla="*/ 43 w 307"/>
                <a:gd name="T13" fmla="*/ 138 h 153"/>
                <a:gd name="T14" fmla="*/ 63 w 307"/>
                <a:gd name="T15" fmla="*/ 130 h 153"/>
                <a:gd name="T16" fmla="*/ 83 w 307"/>
                <a:gd name="T17" fmla="*/ 121 h 153"/>
                <a:gd name="T18" fmla="*/ 86 w 307"/>
                <a:gd name="T19" fmla="*/ 121 h 153"/>
                <a:gd name="T20" fmla="*/ 120 w 307"/>
                <a:gd name="T21" fmla="*/ 104 h 153"/>
                <a:gd name="T22" fmla="*/ 158 w 307"/>
                <a:gd name="T23" fmla="*/ 87 h 153"/>
                <a:gd name="T24" fmla="*/ 195 w 307"/>
                <a:gd name="T25" fmla="*/ 69 h 153"/>
                <a:gd name="T26" fmla="*/ 232 w 307"/>
                <a:gd name="T27" fmla="*/ 52 h 153"/>
                <a:gd name="T28" fmla="*/ 227 w 307"/>
                <a:gd name="T29" fmla="*/ 43 h 153"/>
                <a:gd name="T30" fmla="*/ 230 w 307"/>
                <a:gd name="T31" fmla="*/ 52 h 153"/>
                <a:gd name="T32" fmla="*/ 270 w 307"/>
                <a:gd name="T33" fmla="*/ 35 h 153"/>
                <a:gd name="T34" fmla="*/ 273 w 307"/>
                <a:gd name="T35" fmla="*/ 35 h 153"/>
                <a:gd name="T36" fmla="*/ 290 w 307"/>
                <a:gd name="T37" fmla="*/ 26 h 153"/>
                <a:gd name="T38" fmla="*/ 307 w 307"/>
                <a:gd name="T39" fmla="*/ 18 h 153"/>
                <a:gd name="T40" fmla="*/ 299 w 307"/>
                <a:gd name="T41" fmla="*/ 0 h 153"/>
                <a:gd name="T42" fmla="*/ 281 w 307"/>
                <a:gd name="T43" fmla="*/ 9 h 153"/>
                <a:gd name="T44" fmla="*/ 264 w 307"/>
                <a:gd name="T45" fmla="*/ 18 h 153"/>
                <a:gd name="T46" fmla="*/ 267 w 307"/>
                <a:gd name="T47" fmla="*/ 26 h 153"/>
                <a:gd name="T48" fmla="*/ 264 w 307"/>
                <a:gd name="T49" fmla="*/ 18 h 153"/>
                <a:gd name="T50" fmla="*/ 224 w 307"/>
                <a:gd name="T51" fmla="*/ 35 h 153"/>
                <a:gd name="T52" fmla="*/ 224 w 307"/>
                <a:gd name="T53" fmla="*/ 35 h 153"/>
                <a:gd name="T54" fmla="*/ 187 w 307"/>
                <a:gd name="T55" fmla="*/ 52 h 153"/>
                <a:gd name="T56" fmla="*/ 149 w 307"/>
                <a:gd name="T57" fmla="*/ 69 h 153"/>
                <a:gd name="T58" fmla="*/ 112 w 307"/>
                <a:gd name="T59" fmla="*/ 87 h 153"/>
                <a:gd name="T60" fmla="*/ 77 w 307"/>
                <a:gd name="T61" fmla="*/ 104 h 153"/>
                <a:gd name="T62" fmla="*/ 80 w 307"/>
                <a:gd name="T63" fmla="*/ 112 h 153"/>
                <a:gd name="T64" fmla="*/ 77 w 307"/>
                <a:gd name="T65" fmla="*/ 104 h 153"/>
                <a:gd name="T66" fmla="*/ 57 w 307"/>
                <a:gd name="T67" fmla="*/ 112 h 153"/>
                <a:gd name="T68" fmla="*/ 37 w 307"/>
                <a:gd name="T69" fmla="*/ 121 h 153"/>
                <a:gd name="T70" fmla="*/ 37 w 307"/>
                <a:gd name="T71" fmla="*/ 121 h 153"/>
                <a:gd name="T72" fmla="*/ 20 w 307"/>
                <a:gd name="T73" fmla="*/ 130 h 153"/>
                <a:gd name="T74" fmla="*/ 23 w 307"/>
                <a:gd name="T75" fmla="*/ 138 h 153"/>
                <a:gd name="T76" fmla="*/ 20 w 307"/>
                <a:gd name="T77" fmla="*/ 130 h 153"/>
                <a:gd name="T78" fmla="*/ 0 w 307"/>
                <a:gd name="T79" fmla="*/ 135 h 15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07"/>
                <a:gd name="T121" fmla="*/ 0 h 153"/>
                <a:gd name="T122" fmla="*/ 307 w 307"/>
                <a:gd name="T123" fmla="*/ 153 h 15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07" h="153">
                  <a:moveTo>
                    <a:pt x="0" y="135"/>
                  </a:moveTo>
                  <a:lnTo>
                    <a:pt x="6" y="153"/>
                  </a:lnTo>
                  <a:lnTo>
                    <a:pt x="26" y="147"/>
                  </a:lnTo>
                  <a:lnTo>
                    <a:pt x="28" y="147"/>
                  </a:lnTo>
                  <a:lnTo>
                    <a:pt x="46" y="138"/>
                  </a:lnTo>
                  <a:lnTo>
                    <a:pt x="40" y="130"/>
                  </a:lnTo>
                  <a:lnTo>
                    <a:pt x="43" y="138"/>
                  </a:lnTo>
                  <a:lnTo>
                    <a:pt x="63" y="130"/>
                  </a:lnTo>
                  <a:lnTo>
                    <a:pt x="83" y="121"/>
                  </a:lnTo>
                  <a:lnTo>
                    <a:pt x="86" y="121"/>
                  </a:lnTo>
                  <a:lnTo>
                    <a:pt x="120" y="104"/>
                  </a:lnTo>
                  <a:lnTo>
                    <a:pt x="158" y="87"/>
                  </a:lnTo>
                  <a:lnTo>
                    <a:pt x="195" y="69"/>
                  </a:lnTo>
                  <a:lnTo>
                    <a:pt x="232" y="52"/>
                  </a:lnTo>
                  <a:lnTo>
                    <a:pt x="227" y="43"/>
                  </a:lnTo>
                  <a:lnTo>
                    <a:pt x="230" y="52"/>
                  </a:lnTo>
                  <a:lnTo>
                    <a:pt x="270" y="35"/>
                  </a:lnTo>
                  <a:lnTo>
                    <a:pt x="273" y="35"/>
                  </a:lnTo>
                  <a:lnTo>
                    <a:pt x="290" y="26"/>
                  </a:lnTo>
                  <a:lnTo>
                    <a:pt x="307" y="18"/>
                  </a:lnTo>
                  <a:lnTo>
                    <a:pt x="299" y="0"/>
                  </a:lnTo>
                  <a:lnTo>
                    <a:pt x="281" y="9"/>
                  </a:lnTo>
                  <a:lnTo>
                    <a:pt x="264" y="18"/>
                  </a:lnTo>
                  <a:lnTo>
                    <a:pt x="267" y="26"/>
                  </a:lnTo>
                  <a:lnTo>
                    <a:pt x="264" y="18"/>
                  </a:lnTo>
                  <a:lnTo>
                    <a:pt x="224" y="35"/>
                  </a:lnTo>
                  <a:lnTo>
                    <a:pt x="187" y="52"/>
                  </a:lnTo>
                  <a:lnTo>
                    <a:pt x="149" y="69"/>
                  </a:lnTo>
                  <a:lnTo>
                    <a:pt x="112" y="87"/>
                  </a:lnTo>
                  <a:lnTo>
                    <a:pt x="77" y="104"/>
                  </a:lnTo>
                  <a:lnTo>
                    <a:pt x="80" y="112"/>
                  </a:lnTo>
                  <a:lnTo>
                    <a:pt x="77" y="104"/>
                  </a:lnTo>
                  <a:lnTo>
                    <a:pt x="57" y="112"/>
                  </a:lnTo>
                  <a:lnTo>
                    <a:pt x="37" y="121"/>
                  </a:lnTo>
                  <a:lnTo>
                    <a:pt x="20" y="130"/>
                  </a:lnTo>
                  <a:lnTo>
                    <a:pt x="23" y="138"/>
                  </a:lnTo>
                  <a:lnTo>
                    <a:pt x="20" y="130"/>
                  </a:lnTo>
                  <a:lnTo>
                    <a:pt x="0" y="135"/>
                  </a:lnTo>
                  <a:close/>
                </a:path>
              </a:pathLst>
            </a:custGeom>
            <a:solidFill>
              <a:schemeClr val="hlink"/>
            </a:solidFill>
            <a:ln w="9525">
              <a:solidFill>
                <a:schemeClr val="hlink"/>
              </a:solidFill>
              <a:round/>
              <a:headEnd/>
              <a:tailEnd/>
            </a:ln>
          </p:spPr>
          <p:txBody>
            <a:bodyPr/>
            <a:lstStyle/>
            <a:p>
              <a:endParaRPr lang="en-US"/>
            </a:p>
          </p:txBody>
        </p:sp>
        <p:sp>
          <p:nvSpPr>
            <p:cNvPr id="65558" name="Freeform 29"/>
            <p:cNvSpPr>
              <a:spLocks/>
            </p:cNvSpPr>
            <p:nvPr/>
          </p:nvSpPr>
          <p:spPr bwMode="auto">
            <a:xfrm>
              <a:off x="1759" y="2994"/>
              <a:ext cx="307" cy="130"/>
            </a:xfrm>
            <a:custGeom>
              <a:avLst/>
              <a:gdLst>
                <a:gd name="T0" fmla="*/ 0 w 307"/>
                <a:gd name="T1" fmla="*/ 112 h 130"/>
                <a:gd name="T2" fmla="*/ 5 w 307"/>
                <a:gd name="T3" fmla="*/ 130 h 130"/>
                <a:gd name="T4" fmla="*/ 43 w 307"/>
                <a:gd name="T5" fmla="*/ 115 h 130"/>
                <a:gd name="T6" fmla="*/ 83 w 307"/>
                <a:gd name="T7" fmla="*/ 98 h 130"/>
                <a:gd name="T8" fmla="*/ 117 w 307"/>
                <a:gd name="T9" fmla="*/ 84 h 130"/>
                <a:gd name="T10" fmla="*/ 155 w 307"/>
                <a:gd name="T11" fmla="*/ 69 h 130"/>
                <a:gd name="T12" fmla="*/ 195 w 307"/>
                <a:gd name="T13" fmla="*/ 55 h 130"/>
                <a:gd name="T14" fmla="*/ 198 w 307"/>
                <a:gd name="T15" fmla="*/ 55 h 130"/>
                <a:gd name="T16" fmla="*/ 215 w 307"/>
                <a:gd name="T17" fmla="*/ 46 h 130"/>
                <a:gd name="T18" fmla="*/ 209 w 307"/>
                <a:gd name="T19" fmla="*/ 38 h 130"/>
                <a:gd name="T20" fmla="*/ 212 w 307"/>
                <a:gd name="T21" fmla="*/ 46 h 130"/>
                <a:gd name="T22" fmla="*/ 232 w 307"/>
                <a:gd name="T23" fmla="*/ 41 h 130"/>
                <a:gd name="T24" fmla="*/ 250 w 307"/>
                <a:gd name="T25" fmla="*/ 35 h 130"/>
                <a:gd name="T26" fmla="*/ 270 w 307"/>
                <a:gd name="T27" fmla="*/ 29 h 130"/>
                <a:gd name="T28" fmla="*/ 290 w 307"/>
                <a:gd name="T29" fmla="*/ 23 h 130"/>
                <a:gd name="T30" fmla="*/ 307 w 307"/>
                <a:gd name="T31" fmla="*/ 18 h 130"/>
                <a:gd name="T32" fmla="*/ 301 w 307"/>
                <a:gd name="T33" fmla="*/ 0 h 130"/>
                <a:gd name="T34" fmla="*/ 284 w 307"/>
                <a:gd name="T35" fmla="*/ 6 h 130"/>
                <a:gd name="T36" fmla="*/ 264 w 307"/>
                <a:gd name="T37" fmla="*/ 12 h 130"/>
                <a:gd name="T38" fmla="*/ 244 w 307"/>
                <a:gd name="T39" fmla="*/ 18 h 130"/>
                <a:gd name="T40" fmla="*/ 227 w 307"/>
                <a:gd name="T41" fmla="*/ 23 h 130"/>
                <a:gd name="T42" fmla="*/ 206 w 307"/>
                <a:gd name="T43" fmla="*/ 29 h 130"/>
                <a:gd name="T44" fmla="*/ 206 w 307"/>
                <a:gd name="T45" fmla="*/ 29 h 130"/>
                <a:gd name="T46" fmla="*/ 189 w 307"/>
                <a:gd name="T47" fmla="*/ 38 h 130"/>
                <a:gd name="T48" fmla="*/ 192 w 307"/>
                <a:gd name="T49" fmla="*/ 46 h 130"/>
                <a:gd name="T50" fmla="*/ 189 w 307"/>
                <a:gd name="T51" fmla="*/ 38 h 130"/>
                <a:gd name="T52" fmla="*/ 149 w 307"/>
                <a:gd name="T53" fmla="*/ 52 h 130"/>
                <a:gd name="T54" fmla="*/ 112 w 307"/>
                <a:gd name="T55" fmla="*/ 66 h 130"/>
                <a:gd name="T56" fmla="*/ 77 w 307"/>
                <a:gd name="T57" fmla="*/ 81 h 130"/>
                <a:gd name="T58" fmla="*/ 37 w 307"/>
                <a:gd name="T59" fmla="*/ 98 h 130"/>
                <a:gd name="T60" fmla="*/ 0 w 307"/>
                <a:gd name="T61" fmla="*/ 112 h 13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7"/>
                <a:gd name="T94" fmla="*/ 0 h 130"/>
                <a:gd name="T95" fmla="*/ 307 w 307"/>
                <a:gd name="T96" fmla="*/ 130 h 13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7" h="130">
                  <a:moveTo>
                    <a:pt x="0" y="112"/>
                  </a:moveTo>
                  <a:lnTo>
                    <a:pt x="5" y="130"/>
                  </a:lnTo>
                  <a:lnTo>
                    <a:pt x="43" y="115"/>
                  </a:lnTo>
                  <a:lnTo>
                    <a:pt x="83" y="98"/>
                  </a:lnTo>
                  <a:lnTo>
                    <a:pt x="117" y="84"/>
                  </a:lnTo>
                  <a:lnTo>
                    <a:pt x="155" y="69"/>
                  </a:lnTo>
                  <a:lnTo>
                    <a:pt x="195" y="55"/>
                  </a:lnTo>
                  <a:lnTo>
                    <a:pt x="198" y="55"/>
                  </a:lnTo>
                  <a:lnTo>
                    <a:pt x="215" y="46"/>
                  </a:lnTo>
                  <a:lnTo>
                    <a:pt x="209" y="38"/>
                  </a:lnTo>
                  <a:lnTo>
                    <a:pt x="212" y="46"/>
                  </a:lnTo>
                  <a:lnTo>
                    <a:pt x="232" y="41"/>
                  </a:lnTo>
                  <a:lnTo>
                    <a:pt x="250" y="35"/>
                  </a:lnTo>
                  <a:lnTo>
                    <a:pt x="270" y="29"/>
                  </a:lnTo>
                  <a:lnTo>
                    <a:pt x="290" y="23"/>
                  </a:lnTo>
                  <a:lnTo>
                    <a:pt x="307" y="18"/>
                  </a:lnTo>
                  <a:lnTo>
                    <a:pt x="301" y="0"/>
                  </a:lnTo>
                  <a:lnTo>
                    <a:pt x="284" y="6"/>
                  </a:lnTo>
                  <a:lnTo>
                    <a:pt x="264" y="12"/>
                  </a:lnTo>
                  <a:lnTo>
                    <a:pt x="244" y="18"/>
                  </a:lnTo>
                  <a:lnTo>
                    <a:pt x="227" y="23"/>
                  </a:lnTo>
                  <a:lnTo>
                    <a:pt x="206" y="29"/>
                  </a:lnTo>
                  <a:lnTo>
                    <a:pt x="189" y="38"/>
                  </a:lnTo>
                  <a:lnTo>
                    <a:pt x="192" y="46"/>
                  </a:lnTo>
                  <a:lnTo>
                    <a:pt x="189" y="38"/>
                  </a:lnTo>
                  <a:lnTo>
                    <a:pt x="149" y="52"/>
                  </a:lnTo>
                  <a:lnTo>
                    <a:pt x="112" y="66"/>
                  </a:lnTo>
                  <a:lnTo>
                    <a:pt x="77" y="81"/>
                  </a:lnTo>
                  <a:lnTo>
                    <a:pt x="37" y="98"/>
                  </a:lnTo>
                  <a:lnTo>
                    <a:pt x="0" y="112"/>
                  </a:lnTo>
                  <a:close/>
                </a:path>
              </a:pathLst>
            </a:custGeom>
            <a:solidFill>
              <a:schemeClr val="hlink"/>
            </a:solidFill>
            <a:ln w="9525">
              <a:solidFill>
                <a:schemeClr val="hlink"/>
              </a:solidFill>
              <a:round/>
              <a:headEnd/>
              <a:tailEnd/>
            </a:ln>
          </p:spPr>
          <p:txBody>
            <a:bodyPr/>
            <a:lstStyle/>
            <a:p>
              <a:endParaRPr lang="en-US"/>
            </a:p>
          </p:txBody>
        </p:sp>
        <p:sp>
          <p:nvSpPr>
            <p:cNvPr id="65559" name="Freeform 30"/>
            <p:cNvSpPr>
              <a:spLocks/>
            </p:cNvSpPr>
            <p:nvPr/>
          </p:nvSpPr>
          <p:spPr bwMode="auto">
            <a:xfrm>
              <a:off x="2063" y="2948"/>
              <a:ext cx="305" cy="64"/>
            </a:xfrm>
            <a:custGeom>
              <a:avLst/>
              <a:gdLst>
                <a:gd name="T0" fmla="*/ 0 w 305"/>
                <a:gd name="T1" fmla="*/ 46 h 64"/>
                <a:gd name="T2" fmla="*/ 3 w 305"/>
                <a:gd name="T3" fmla="*/ 64 h 64"/>
                <a:gd name="T4" fmla="*/ 40 w 305"/>
                <a:gd name="T5" fmla="*/ 55 h 64"/>
                <a:gd name="T6" fmla="*/ 78 w 305"/>
                <a:gd name="T7" fmla="*/ 46 h 64"/>
                <a:gd name="T8" fmla="*/ 115 w 305"/>
                <a:gd name="T9" fmla="*/ 38 h 64"/>
                <a:gd name="T10" fmla="*/ 112 w 305"/>
                <a:gd name="T11" fmla="*/ 29 h 64"/>
                <a:gd name="T12" fmla="*/ 115 w 305"/>
                <a:gd name="T13" fmla="*/ 41 h 64"/>
                <a:gd name="T14" fmla="*/ 135 w 305"/>
                <a:gd name="T15" fmla="*/ 38 h 64"/>
                <a:gd name="T16" fmla="*/ 152 w 305"/>
                <a:gd name="T17" fmla="*/ 35 h 64"/>
                <a:gd name="T18" fmla="*/ 173 w 305"/>
                <a:gd name="T19" fmla="*/ 32 h 64"/>
                <a:gd name="T20" fmla="*/ 190 w 305"/>
                <a:gd name="T21" fmla="*/ 29 h 64"/>
                <a:gd name="T22" fmla="*/ 210 w 305"/>
                <a:gd name="T23" fmla="*/ 26 h 64"/>
                <a:gd name="T24" fmla="*/ 207 w 305"/>
                <a:gd name="T25" fmla="*/ 15 h 64"/>
                <a:gd name="T26" fmla="*/ 207 w 305"/>
                <a:gd name="T27" fmla="*/ 26 h 64"/>
                <a:gd name="T28" fmla="*/ 224 w 305"/>
                <a:gd name="T29" fmla="*/ 26 h 64"/>
                <a:gd name="T30" fmla="*/ 227 w 305"/>
                <a:gd name="T31" fmla="*/ 26 h 64"/>
                <a:gd name="T32" fmla="*/ 247 w 305"/>
                <a:gd name="T33" fmla="*/ 23 h 64"/>
                <a:gd name="T34" fmla="*/ 244 w 305"/>
                <a:gd name="T35" fmla="*/ 12 h 64"/>
                <a:gd name="T36" fmla="*/ 244 w 305"/>
                <a:gd name="T37" fmla="*/ 23 h 64"/>
                <a:gd name="T38" fmla="*/ 264 w 305"/>
                <a:gd name="T39" fmla="*/ 23 h 64"/>
                <a:gd name="T40" fmla="*/ 282 w 305"/>
                <a:gd name="T41" fmla="*/ 23 h 64"/>
                <a:gd name="T42" fmla="*/ 285 w 305"/>
                <a:gd name="T43" fmla="*/ 23 h 64"/>
                <a:gd name="T44" fmla="*/ 305 w 305"/>
                <a:gd name="T45" fmla="*/ 21 h 64"/>
                <a:gd name="T46" fmla="*/ 302 w 305"/>
                <a:gd name="T47" fmla="*/ 0 h 64"/>
                <a:gd name="T48" fmla="*/ 282 w 305"/>
                <a:gd name="T49" fmla="*/ 3 h 64"/>
                <a:gd name="T50" fmla="*/ 282 w 305"/>
                <a:gd name="T51" fmla="*/ 12 h 64"/>
                <a:gd name="T52" fmla="*/ 282 w 305"/>
                <a:gd name="T53" fmla="*/ 3 h 64"/>
                <a:gd name="T54" fmla="*/ 264 w 305"/>
                <a:gd name="T55" fmla="*/ 3 h 64"/>
                <a:gd name="T56" fmla="*/ 244 w 305"/>
                <a:gd name="T57" fmla="*/ 3 h 64"/>
                <a:gd name="T58" fmla="*/ 244 w 305"/>
                <a:gd name="T59" fmla="*/ 3 h 64"/>
                <a:gd name="T60" fmla="*/ 224 w 305"/>
                <a:gd name="T61" fmla="*/ 6 h 64"/>
                <a:gd name="T62" fmla="*/ 224 w 305"/>
                <a:gd name="T63" fmla="*/ 15 h 64"/>
                <a:gd name="T64" fmla="*/ 224 w 305"/>
                <a:gd name="T65" fmla="*/ 6 h 64"/>
                <a:gd name="T66" fmla="*/ 207 w 305"/>
                <a:gd name="T67" fmla="*/ 6 h 64"/>
                <a:gd name="T68" fmla="*/ 207 w 305"/>
                <a:gd name="T69" fmla="*/ 6 h 64"/>
                <a:gd name="T70" fmla="*/ 187 w 305"/>
                <a:gd name="T71" fmla="*/ 9 h 64"/>
                <a:gd name="T72" fmla="*/ 170 w 305"/>
                <a:gd name="T73" fmla="*/ 12 h 64"/>
                <a:gd name="T74" fmla="*/ 150 w 305"/>
                <a:gd name="T75" fmla="*/ 15 h 64"/>
                <a:gd name="T76" fmla="*/ 132 w 305"/>
                <a:gd name="T77" fmla="*/ 18 h 64"/>
                <a:gd name="T78" fmla="*/ 112 w 305"/>
                <a:gd name="T79" fmla="*/ 21 h 64"/>
                <a:gd name="T80" fmla="*/ 112 w 305"/>
                <a:gd name="T81" fmla="*/ 21 h 64"/>
                <a:gd name="T82" fmla="*/ 75 w 305"/>
                <a:gd name="T83" fmla="*/ 29 h 64"/>
                <a:gd name="T84" fmla="*/ 37 w 305"/>
                <a:gd name="T85" fmla="*/ 38 h 64"/>
                <a:gd name="T86" fmla="*/ 0 w 305"/>
                <a:gd name="T87" fmla="*/ 46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05"/>
                <a:gd name="T133" fmla="*/ 0 h 64"/>
                <a:gd name="T134" fmla="*/ 305 w 305"/>
                <a:gd name="T135" fmla="*/ 64 h 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05" h="64">
                  <a:moveTo>
                    <a:pt x="0" y="46"/>
                  </a:moveTo>
                  <a:lnTo>
                    <a:pt x="3" y="64"/>
                  </a:lnTo>
                  <a:lnTo>
                    <a:pt x="40" y="55"/>
                  </a:lnTo>
                  <a:lnTo>
                    <a:pt x="78" y="46"/>
                  </a:lnTo>
                  <a:lnTo>
                    <a:pt x="115" y="38"/>
                  </a:lnTo>
                  <a:lnTo>
                    <a:pt x="112" y="29"/>
                  </a:lnTo>
                  <a:lnTo>
                    <a:pt x="115" y="41"/>
                  </a:lnTo>
                  <a:lnTo>
                    <a:pt x="135" y="38"/>
                  </a:lnTo>
                  <a:lnTo>
                    <a:pt x="152" y="35"/>
                  </a:lnTo>
                  <a:lnTo>
                    <a:pt x="173" y="32"/>
                  </a:lnTo>
                  <a:lnTo>
                    <a:pt x="190" y="29"/>
                  </a:lnTo>
                  <a:lnTo>
                    <a:pt x="210" y="26"/>
                  </a:lnTo>
                  <a:lnTo>
                    <a:pt x="207" y="15"/>
                  </a:lnTo>
                  <a:lnTo>
                    <a:pt x="207" y="26"/>
                  </a:lnTo>
                  <a:lnTo>
                    <a:pt x="224" y="26"/>
                  </a:lnTo>
                  <a:lnTo>
                    <a:pt x="227" y="26"/>
                  </a:lnTo>
                  <a:lnTo>
                    <a:pt x="247" y="23"/>
                  </a:lnTo>
                  <a:lnTo>
                    <a:pt x="244" y="12"/>
                  </a:lnTo>
                  <a:lnTo>
                    <a:pt x="244" y="23"/>
                  </a:lnTo>
                  <a:lnTo>
                    <a:pt x="264" y="23"/>
                  </a:lnTo>
                  <a:lnTo>
                    <a:pt x="282" y="23"/>
                  </a:lnTo>
                  <a:lnTo>
                    <a:pt x="285" y="23"/>
                  </a:lnTo>
                  <a:lnTo>
                    <a:pt x="305" y="21"/>
                  </a:lnTo>
                  <a:lnTo>
                    <a:pt x="302" y="0"/>
                  </a:lnTo>
                  <a:lnTo>
                    <a:pt x="282" y="3"/>
                  </a:lnTo>
                  <a:lnTo>
                    <a:pt x="282" y="12"/>
                  </a:lnTo>
                  <a:lnTo>
                    <a:pt x="282" y="3"/>
                  </a:lnTo>
                  <a:lnTo>
                    <a:pt x="264" y="3"/>
                  </a:lnTo>
                  <a:lnTo>
                    <a:pt x="244" y="3"/>
                  </a:lnTo>
                  <a:lnTo>
                    <a:pt x="224" y="6"/>
                  </a:lnTo>
                  <a:lnTo>
                    <a:pt x="224" y="15"/>
                  </a:lnTo>
                  <a:lnTo>
                    <a:pt x="224" y="6"/>
                  </a:lnTo>
                  <a:lnTo>
                    <a:pt x="207" y="6"/>
                  </a:lnTo>
                  <a:lnTo>
                    <a:pt x="187" y="9"/>
                  </a:lnTo>
                  <a:lnTo>
                    <a:pt x="170" y="12"/>
                  </a:lnTo>
                  <a:lnTo>
                    <a:pt x="150" y="15"/>
                  </a:lnTo>
                  <a:lnTo>
                    <a:pt x="132" y="18"/>
                  </a:lnTo>
                  <a:lnTo>
                    <a:pt x="112" y="21"/>
                  </a:lnTo>
                  <a:lnTo>
                    <a:pt x="75" y="29"/>
                  </a:lnTo>
                  <a:lnTo>
                    <a:pt x="37" y="38"/>
                  </a:lnTo>
                  <a:lnTo>
                    <a:pt x="0" y="46"/>
                  </a:lnTo>
                  <a:close/>
                </a:path>
              </a:pathLst>
            </a:custGeom>
            <a:solidFill>
              <a:schemeClr val="hlink"/>
            </a:solidFill>
            <a:ln w="9525">
              <a:solidFill>
                <a:schemeClr val="hlink"/>
              </a:solidFill>
              <a:round/>
              <a:headEnd/>
              <a:tailEnd/>
            </a:ln>
          </p:spPr>
          <p:txBody>
            <a:bodyPr/>
            <a:lstStyle/>
            <a:p>
              <a:endParaRPr lang="en-US"/>
            </a:p>
          </p:txBody>
        </p:sp>
        <p:sp>
          <p:nvSpPr>
            <p:cNvPr id="65560" name="Freeform 31"/>
            <p:cNvSpPr>
              <a:spLocks/>
            </p:cNvSpPr>
            <p:nvPr/>
          </p:nvSpPr>
          <p:spPr bwMode="auto">
            <a:xfrm>
              <a:off x="2365" y="2948"/>
              <a:ext cx="302" cy="64"/>
            </a:xfrm>
            <a:custGeom>
              <a:avLst/>
              <a:gdLst>
                <a:gd name="T0" fmla="*/ 3 w 302"/>
                <a:gd name="T1" fmla="*/ 0 h 64"/>
                <a:gd name="T2" fmla="*/ 0 w 302"/>
                <a:gd name="T3" fmla="*/ 21 h 64"/>
                <a:gd name="T4" fmla="*/ 17 w 302"/>
                <a:gd name="T5" fmla="*/ 23 h 64"/>
                <a:gd name="T6" fmla="*/ 17 w 302"/>
                <a:gd name="T7" fmla="*/ 23 h 64"/>
                <a:gd name="T8" fmla="*/ 37 w 302"/>
                <a:gd name="T9" fmla="*/ 23 h 64"/>
                <a:gd name="T10" fmla="*/ 57 w 302"/>
                <a:gd name="T11" fmla="*/ 23 h 64"/>
                <a:gd name="T12" fmla="*/ 57 w 302"/>
                <a:gd name="T13" fmla="*/ 12 h 64"/>
                <a:gd name="T14" fmla="*/ 57 w 302"/>
                <a:gd name="T15" fmla="*/ 23 h 64"/>
                <a:gd name="T16" fmla="*/ 75 w 302"/>
                <a:gd name="T17" fmla="*/ 26 h 64"/>
                <a:gd name="T18" fmla="*/ 75 w 302"/>
                <a:gd name="T19" fmla="*/ 26 h 64"/>
                <a:gd name="T20" fmla="*/ 92 w 302"/>
                <a:gd name="T21" fmla="*/ 26 h 64"/>
                <a:gd name="T22" fmla="*/ 92 w 302"/>
                <a:gd name="T23" fmla="*/ 15 h 64"/>
                <a:gd name="T24" fmla="*/ 92 w 302"/>
                <a:gd name="T25" fmla="*/ 26 h 64"/>
                <a:gd name="T26" fmla="*/ 112 w 302"/>
                <a:gd name="T27" fmla="*/ 29 h 64"/>
                <a:gd name="T28" fmla="*/ 129 w 302"/>
                <a:gd name="T29" fmla="*/ 32 h 64"/>
                <a:gd name="T30" fmla="*/ 149 w 302"/>
                <a:gd name="T31" fmla="*/ 35 h 64"/>
                <a:gd name="T32" fmla="*/ 169 w 302"/>
                <a:gd name="T33" fmla="*/ 38 h 64"/>
                <a:gd name="T34" fmla="*/ 187 w 302"/>
                <a:gd name="T35" fmla="*/ 41 h 64"/>
                <a:gd name="T36" fmla="*/ 187 w 302"/>
                <a:gd name="T37" fmla="*/ 29 h 64"/>
                <a:gd name="T38" fmla="*/ 187 w 302"/>
                <a:gd name="T39" fmla="*/ 38 h 64"/>
                <a:gd name="T40" fmla="*/ 224 w 302"/>
                <a:gd name="T41" fmla="*/ 46 h 64"/>
                <a:gd name="T42" fmla="*/ 261 w 302"/>
                <a:gd name="T43" fmla="*/ 55 h 64"/>
                <a:gd name="T44" fmla="*/ 299 w 302"/>
                <a:gd name="T45" fmla="*/ 64 h 64"/>
                <a:gd name="T46" fmla="*/ 302 w 302"/>
                <a:gd name="T47" fmla="*/ 46 h 64"/>
                <a:gd name="T48" fmla="*/ 264 w 302"/>
                <a:gd name="T49" fmla="*/ 38 h 64"/>
                <a:gd name="T50" fmla="*/ 227 w 302"/>
                <a:gd name="T51" fmla="*/ 29 h 64"/>
                <a:gd name="T52" fmla="*/ 189 w 302"/>
                <a:gd name="T53" fmla="*/ 21 h 64"/>
                <a:gd name="T54" fmla="*/ 189 w 302"/>
                <a:gd name="T55" fmla="*/ 21 h 64"/>
                <a:gd name="T56" fmla="*/ 172 w 302"/>
                <a:gd name="T57" fmla="*/ 18 h 64"/>
                <a:gd name="T58" fmla="*/ 152 w 302"/>
                <a:gd name="T59" fmla="*/ 15 h 64"/>
                <a:gd name="T60" fmla="*/ 132 w 302"/>
                <a:gd name="T61" fmla="*/ 12 h 64"/>
                <a:gd name="T62" fmla="*/ 115 w 302"/>
                <a:gd name="T63" fmla="*/ 9 h 64"/>
                <a:gd name="T64" fmla="*/ 95 w 302"/>
                <a:gd name="T65" fmla="*/ 6 h 64"/>
                <a:gd name="T66" fmla="*/ 92 w 302"/>
                <a:gd name="T67" fmla="*/ 6 h 64"/>
                <a:gd name="T68" fmla="*/ 75 w 302"/>
                <a:gd name="T69" fmla="*/ 6 h 64"/>
                <a:gd name="T70" fmla="*/ 75 w 302"/>
                <a:gd name="T71" fmla="*/ 15 h 64"/>
                <a:gd name="T72" fmla="*/ 77 w 302"/>
                <a:gd name="T73" fmla="*/ 6 h 64"/>
                <a:gd name="T74" fmla="*/ 60 w 302"/>
                <a:gd name="T75" fmla="*/ 3 h 64"/>
                <a:gd name="T76" fmla="*/ 57 w 302"/>
                <a:gd name="T77" fmla="*/ 3 h 64"/>
                <a:gd name="T78" fmla="*/ 37 w 302"/>
                <a:gd name="T79" fmla="*/ 3 h 64"/>
                <a:gd name="T80" fmla="*/ 17 w 302"/>
                <a:gd name="T81" fmla="*/ 3 h 64"/>
                <a:gd name="T82" fmla="*/ 17 w 302"/>
                <a:gd name="T83" fmla="*/ 12 h 64"/>
                <a:gd name="T84" fmla="*/ 20 w 302"/>
                <a:gd name="T85" fmla="*/ 3 h 64"/>
                <a:gd name="T86" fmla="*/ 3 w 302"/>
                <a:gd name="T87" fmla="*/ 0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02"/>
                <a:gd name="T133" fmla="*/ 0 h 64"/>
                <a:gd name="T134" fmla="*/ 302 w 302"/>
                <a:gd name="T135" fmla="*/ 64 h 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02" h="64">
                  <a:moveTo>
                    <a:pt x="3" y="0"/>
                  </a:moveTo>
                  <a:lnTo>
                    <a:pt x="0" y="21"/>
                  </a:lnTo>
                  <a:lnTo>
                    <a:pt x="17" y="23"/>
                  </a:lnTo>
                  <a:lnTo>
                    <a:pt x="37" y="23"/>
                  </a:lnTo>
                  <a:lnTo>
                    <a:pt x="57" y="23"/>
                  </a:lnTo>
                  <a:lnTo>
                    <a:pt x="57" y="12"/>
                  </a:lnTo>
                  <a:lnTo>
                    <a:pt x="57" y="23"/>
                  </a:lnTo>
                  <a:lnTo>
                    <a:pt x="75" y="26"/>
                  </a:lnTo>
                  <a:lnTo>
                    <a:pt x="92" y="26"/>
                  </a:lnTo>
                  <a:lnTo>
                    <a:pt x="92" y="15"/>
                  </a:lnTo>
                  <a:lnTo>
                    <a:pt x="92" y="26"/>
                  </a:lnTo>
                  <a:lnTo>
                    <a:pt x="112" y="29"/>
                  </a:lnTo>
                  <a:lnTo>
                    <a:pt x="129" y="32"/>
                  </a:lnTo>
                  <a:lnTo>
                    <a:pt x="149" y="35"/>
                  </a:lnTo>
                  <a:lnTo>
                    <a:pt x="169" y="38"/>
                  </a:lnTo>
                  <a:lnTo>
                    <a:pt x="187" y="41"/>
                  </a:lnTo>
                  <a:lnTo>
                    <a:pt x="187" y="29"/>
                  </a:lnTo>
                  <a:lnTo>
                    <a:pt x="187" y="38"/>
                  </a:lnTo>
                  <a:lnTo>
                    <a:pt x="224" y="46"/>
                  </a:lnTo>
                  <a:lnTo>
                    <a:pt x="261" y="55"/>
                  </a:lnTo>
                  <a:lnTo>
                    <a:pt x="299" y="64"/>
                  </a:lnTo>
                  <a:lnTo>
                    <a:pt x="302" y="46"/>
                  </a:lnTo>
                  <a:lnTo>
                    <a:pt x="264" y="38"/>
                  </a:lnTo>
                  <a:lnTo>
                    <a:pt x="227" y="29"/>
                  </a:lnTo>
                  <a:lnTo>
                    <a:pt x="189" y="21"/>
                  </a:lnTo>
                  <a:lnTo>
                    <a:pt x="172" y="18"/>
                  </a:lnTo>
                  <a:lnTo>
                    <a:pt x="152" y="15"/>
                  </a:lnTo>
                  <a:lnTo>
                    <a:pt x="132" y="12"/>
                  </a:lnTo>
                  <a:lnTo>
                    <a:pt x="115" y="9"/>
                  </a:lnTo>
                  <a:lnTo>
                    <a:pt x="95" y="6"/>
                  </a:lnTo>
                  <a:lnTo>
                    <a:pt x="92" y="6"/>
                  </a:lnTo>
                  <a:lnTo>
                    <a:pt x="75" y="6"/>
                  </a:lnTo>
                  <a:lnTo>
                    <a:pt x="75" y="15"/>
                  </a:lnTo>
                  <a:lnTo>
                    <a:pt x="77" y="6"/>
                  </a:lnTo>
                  <a:lnTo>
                    <a:pt x="60" y="3"/>
                  </a:lnTo>
                  <a:lnTo>
                    <a:pt x="57" y="3"/>
                  </a:lnTo>
                  <a:lnTo>
                    <a:pt x="37" y="3"/>
                  </a:lnTo>
                  <a:lnTo>
                    <a:pt x="17" y="3"/>
                  </a:lnTo>
                  <a:lnTo>
                    <a:pt x="17" y="12"/>
                  </a:lnTo>
                  <a:lnTo>
                    <a:pt x="20" y="3"/>
                  </a:lnTo>
                  <a:lnTo>
                    <a:pt x="3" y="0"/>
                  </a:lnTo>
                  <a:close/>
                </a:path>
              </a:pathLst>
            </a:custGeom>
            <a:solidFill>
              <a:schemeClr val="hlink"/>
            </a:solidFill>
            <a:ln w="9525">
              <a:solidFill>
                <a:schemeClr val="hlink"/>
              </a:solidFill>
              <a:round/>
              <a:headEnd/>
              <a:tailEnd/>
            </a:ln>
          </p:spPr>
          <p:txBody>
            <a:bodyPr/>
            <a:lstStyle/>
            <a:p>
              <a:endParaRPr lang="en-US"/>
            </a:p>
          </p:txBody>
        </p:sp>
        <p:sp>
          <p:nvSpPr>
            <p:cNvPr id="65561" name="Freeform 32"/>
            <p:cNvSpPr>
              <a:spLocks/>
            </p:cNvSpPr>
            <p:nvPr/>
          </p:nvSpPr>
          <p:spPr bwMode="auto">
            <a:xfrm>
              <a:off x="2661" y="2994"/>
              <a:ext cx="307" cy="130"/>
            </a:xfrm>
            <a:custGeom>
              <a:avLst/>
              <a:gdLst>
                <a:gd name="T0" fmla="*/ 6 w 307"/>
                <a:gd name="T1" fmla="*/ 0 h 130"/>
                <a:gd name="T2" fmla="*/ 0 w 307"/>
                <a:gd name="T3" fmla="*/ 18 h 130"/>
                <a:gd name="T4" fmla="*/ 20 w 307"/>
                <a:gd name="T5" fmla="*/ 23 h 130"/>
                <a:gd name="T6" fmla="*/ 37 w 307"/>
                <a:gd name="T7" fmla="*/ 29 h 130"/>
                <a:gd name="T8" fmla="*/ 57 w 307"/>
                <a:gd name="T9" fmla="*/ 35 h 130"/>
                <a:gd name="T10" fmla="*/ 77 w 307"/>
                <a:gd name="T11" fmla="*/ 41 h 130"/>
                <a:gd name="T12" fmla="*/ 95 w 307"/>
                <a:gd name="T13" fmla="*/ 46 h 130"/>
                <a:gd name="T14" fmla="*/ 115 w 307"/>
                <a:gd name="T15" fmla="*/ 55 h 130"/>
                <a:gd name="T16" fmla="*/ 149 w 307"/>
                <a:gd name="T17" fmla="*/ 69 h 130"/>
                <a:gd name="T18" fmla="*/ 189 w 307"/>
                <a:gd name="T19" fmla="*/ 84 h 130"/>
                <a:gd name="T20" fmla="*/ 227 w 307"/>
                <a:gd name="T21" fmla="*/ 98 h 130"/>
                <a:gd name="T22" fmla="*/ 230 w 307"/>
                <a:gd name="T23" fmla="*/ 89 h 130"/>
                <a:gd name="T24" fmla="*/ 227 w 307"/>
                <a:gd name="T25" fmla="*/ 98 h 130"/>
                <a:gd name="T26" fmla="*/ 264 w 307"/>
                <a:gd name="T27" fmla="*/ 115 h 130"/>
                <a:gd name="T28" fmla="*/ 264 w 307"/>
                <a:gd name="T29" fmla="*/ 115 h 130"/>
                <a:gd name="T30" fmla="*/ 301 w 307"/>
                <a:gd name="T31" fmla="*/ 130 h 130"/>
                <a:gd name="T32" fmla="*/ 307 w 307"/>
                <a:gd name="T33" fmla="*/ 112 h 130"/>
                <a:gd name="T34" fmla="*/ 270 w 307"/>
                <a:gd name="T35" fmla="*/ 98 h 130"/>
                <a:gd name="T36" fmla="*/ 267 w 307"/>
                <a:gd name="T37" fmla="*/ 107 h 130"/>
                <a:gd name="T38" fmla="*/ 273 w 307"/>
                <a:gd name="T39" fmla="*/ 98 h 130"/>
                <a:gd name="T40" fmla="*/ 235 w 307"/>
                <a:gd name="T41" fmla="*/ 81 h 130"/>
                <a:gd name="T42" fmla="*/ 233 w 307"/>
                <a:gd name="T43" fmla="*/ 81 h 130"/>
                <a:gd name="T44" fmla="*/ 195 w 307"/>
                <a:gd name="T45" fmla="*/ 66 h 130"/>
                <a:gd name="T46" fmla="*/ 155 w 307"/>
                <a:gd name="T47" fmla="*/ 52 h 130"/>
                <a:gd name="T48" fmla="*/ 120 w 307"/>
                <a:gd name="T49" fmla="*/ 38 h 130"/>
                <a:gd name="T50" fmla="*/ 100 w 307"/>
                <a:gd name="T51" fmla="*/ 29 h 130"/>
                <a:gd name="T52" fmla="*/ 83 w 307"/>
                <a:gd name="T53" fmla="*/ 23 h 130"/>
                <a:gd name="T54" fmla="*/ 63 w 307"/>
                <a:gd name="T55" fmla="*/ 18 h 130"/>
                <a:gd name="T56" fmla="*/ 43 w 307"/>
                <a:gd name="T57" fmla="*/ 12 h 130"/>
                <a:gd name="T58" fmla="*/ 26 w 307"/>
                <a:gd name="T59" fmla="*/ 6 h 130"/>
                <a:gd name="T60" fmla="*/ 6 w 307"/>
                <a:gd name="T61" fmla="*/ 0 h 13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7"/>
                <a:gd name="T94" fmla="*/ 0 h 130"/>
                <a:gd name="T95" fmla="*/ 307 w 307"/>
                <a:gd name="T96" fmla="*/ 130 h 13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7" h="130">
                  <a:moveTo>
                    <a:pt x="6" y="0"/>
                  </a:moveTo>
                  <a:lnTo>
                    <a:pt x="0" y="18"/>
                  </a:lnTo>
                  <a:lnTo>
                    <a:pt x="20" y="23"/>
                  </a:lnTo>
                  <a:lnTo>
                    <a:pt x="37" y="29"/>
                  </a:lnTo>
                  <a:lnTo>
                    <a:pt x="57" y="35"/>
                  </a:lnTo>
                  <a:lnTo>
                    <a:pt x="77" y="41"/>
                  </a:lnTo>
                  <a:lnTo>
                    <a:pt x="95" y="46"/>
                  </a:lnTo>
                  <a:lnTo>
                    <a:pt x="115" y="55"/>
                  </a:lnTo>
                  <a:lnTo>
                    <a:pt x="149" y="69"/>
                  </a:lnTo>
                  <a:lnTo>
                    <a:pt x="189" y="84"/>
                  </a:lnTo>
                  <a:lnTo>
                    <a:pt x="227" y="98"/>
                  </a:lnTo>
                  <a:lnTo>
                    <a:pt x="230" y="89"/>
                  </a:lnTo>
                  <a:lnTo>
                    <a:pt x="227" y="98"/>
                  </a:lnTo>
                  <a:lnTo>
                    <a:pt x="264" y="115"/>
                  </a:lnTo>
                  <a:lnTo>
                    <a:pt x="301" y="130"/>
                  </a:lnTo>
                  <a:lnTo>
                    <a:pt x="307" y="112"/>
                  </a:lnTo>
                  <a:lnTo>
                    <a:pt x="270" y="98"/>
                  </a:lnTo>
                  <a:lnTo>
                    <a:pt x="267" y="107"/>
                  </a:lnTo>
                  <a:lnTo>
                    <a:pt x="273" y="98"/>
                  </a:lnTo>
                  <a:lnTo>
                    <a:pt x="235" y="81"/>
                  </a:lnTo>
                  <a:lnTo>
                    <a:pt x="233" y="81"/>
                  </a:lnTo>
                  <a:lnTo>
                    <a:pt x="195" y="66"/>
                  </a:lnTo>
                  <a:lnTo>
                    <a:pt x="155" y="52"/>
                  </a:lnTo>
                  <a:lnTo>
                    <a:pt x="120" y="38"/>
                  </a:lnTo>
                  <a:lnTo>
                    <a:pt x="100" y="29"/>
                  </a:lnTo>
                  <a:lnTo>
                    <a:pt x="83" y="23"/>
                  </a:lnTo>
                  <a:lnTo>
                    <a:pt x="63" y="18"/>
                  </a:lnTo>
                  <a:lnTo>
                    <a:pt x="43" y="12"/>
                  </a:lnTo>
                  <a:lnTo>
                    <a:pt x="26" y="6"/>
                  </a:lnTo>
                  <a:lnTo>
                    <a:pt x="6" y="0"/>
                  </a:lnTo>
                  <a:close/>
                </a:path>
              </a:pathLst>
            </a:custGeom>
            <a:solidFill>
              <a:schemeClr val="hlink"/>
            </a:solidFill>
            <a:ln w="9525">
              <a:solidFill>
                <a:schemeClr val="hlink"/>
              </a:solidFill>
              <a:round/>
              <a:headEnd/>
              <a:tailEnd/>
            </a:ln>
          </p:spPr>
          <p:txBody>
            <a:bodyPr/>
            <a:lstStyle/>
            <a:p>
              <a:endParaRPr lang="en-US"/>
            </a:p>
          </p:txBody>
        </p:sp>
        <p:sp>
          <p:nvSpPr>
            <p:cNvPr id="65562" name="Freeform 33"/>
            <p:cNvSpPr>
              <a:spLocks/>
            </p:cNvSpPr>
            <p:nvPr/>
          </p:nvSpPr>
          <p:spPr bwMode="auto">
            <a:xfrm>
              <a:off x="2962" y="3106"/>
              <a:ext cx="308" cy="153"/>
            </a:xfrm>
            <a:custGeom>
              <a:avLst/>
              <a:gdLst>
                <a:gd name="T0" fmla="*/ 6 w 308"/>
                <a:gd name="T1" fmla="*/ 0 h 153"/>
                <a:gd name="T2" fmla="*/ 0 w 308"/>
                <a:gd name="T3" fmla="*/ 18 h 153"/>
                <a:gd name="T4" fmla="*/ 21 w 308"/>
                <a:gd name="T5" fmla="*/ 26 h 153"/>
                <a:gd name="T6" fmla="*/ 23 w 308"/>
                <a:gd name="T7" fmla="*/ 18 h 153"/>
                <a:gd name="T8" fmla="*/ 21 w 308"/>
                <a:gd name="T9" fmla="*/ 26 h 153"/>
                <a:gd name="T10" fmla="*/ 38 w 308"/>
                <a:gd name="T11" fmla="*/ 35 h 153"/>
                <a:gd name="T12" fmla="*/ 75 w 308"/>
                <a:gd name="T13" fmla="*/ 52 h 153"/>
                <a:gd name="T14" fmla="*/ 113 w 308"/>
                <a:gd name="T15" fmla="*/ 69 h 153"/>
                <a:gd name="T16" fmla="*/ 150 w 308"/>
                <a:gd name="T17" fmla="*/ 87 h 153"/>
                <a:gd name="T18" fmla="*/ 187 w 308"/>
                <a:gd name="T19" fmla="*/ 104 h 153"/>
                <a:gd name="T20" fmla="*/ 225 w 308"/>
                <a:gd name="T21" fmla="*/ 121 h 153"/>
                <a:gd name="T22" fmla="*/ 225 w 308"/>
                <a:gd name="T23" fmla="*/ 121 h 153"/>
                <a:gd name="T24" fmla="*/ 245 w 308"/>
                <a:gd name="T25" fmla="*/ 130 h 153"/>
                <a:gd name="T26" fmla="*/ 265 w 308"/>
                <a:gd name="T27" fmla="*/ 138 h 153"/>
                <a:gd name="T28" fmla="*/ 268 w 308"/>
                <a:gd name="T29" fmla="*/ 130 h 153"/>
                <a:gd name="T30" fmla="*/ 265 w 308"/>
                <a:gd name="T31" fmla="*/ 138 h 153"/>
                <a:gd name="T32" fmla="*/ 282 w 308"/>
                <a:gd name="T33" fmla="*/ 147 h 153"/>
                <a:gd name="T34" fmla="*/ 282 w 308"/>
                <a:gd name="T35" fmla="*/ 147 h 153"/>
                <a:gd name="T36" fmla="*/ 302 w 308"/>
                <a:gd name="T37" fmla="*/ 153 h 153"/>
                <a:gd name="T38" fmla="*/ 308 w 308"/>
                <a:gd name="T39" fmla="*/ 135 h 153"/>
                <a:gd name="T40" fmla="*/ 288 w 308"/>
                <a:gd name="T41" fmla="*/ 130 h 153"/>
                <a:gd name="T42" fmla="*/ 285 w 308"/>
                <a:gd name="T43" fmla="*/ 138 h 153"/>
                <a:gd name="T44" fmla="*/ 291 w 308"/>
                <a:gd name="T45" fmla="*/ 130 h 153"/>
                <a:gd name="T46" fmla="*/ 273 w 308"/>
                <a:gd name="T47" fmla="*/ 121 h 153"/>
                <a:gd name="T48" fmla="*/ 271 w 308"/>
                <a:gd name="T49" fmla="*/ 121 h 153"/>
                <a:gd name="T50" fmla="*/ 250 w 308"/>
                <a:gd name="T51" fmla="*/ 112 h 153"/>
                <a:gd name="T52" fmla="*/ 230 w 308"/>
                <a:gd name="T53" fmla="*/ 104 h 153"/>
                <a:gd name="T54" fmla="*/ 227 w 308"/>
                <a:gd name="T55" fmla="*/ 112 h 153"/>
                <a:gd name="T56" fmla="*/ 233 w 308"/>
                <a:gd name="T57" fmla="*/ 104 h 153"/>
                <a:gd name="T58" fmla="*/ 196 w 308"/>
                <a:gd name="T59" fmla="*/ 87 h 153"/>
                <a:gd name="T60" fmla="*/ 158 w 308"/>
                <a:gd name="T61" fmla="*/ 69 h 153"/>
                <a:gd name="T62" fmla="*/ 121 w 308"/>
                <a:gd name="T63" fmla="*/ 52 h 153"/>
                <a:gd name="T64" fmla="*/ 84 w 308"/>
                <a:gd name="T65" fmla="*/ 35 h 153"/>
                <a:gd name="T66" fmla="*/ 46 w 308"/>
                <a:gd name="T67" fmla="*/ 18 h 153"/>
                <a:gd name="T68" fmla="*/ 29 w 308"/>
                <a:gd name="T69" fmla="*/ 9 h 153"/>
                <a:gd name="T70" fmla="*/ 26 w 308"/>
                <a:gd name="T71" fmla="*/ 9 h 153"/>
                <a:gd name="T72" fmla="*/ 6 w 308"/>
                <a:gd name="T73" fmla="*/ 0 h 15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08"/>
                <a:gd name="T112" fmla="*/ 0 h 153"/>
                <a:gd name="T113" fmla="*/ 308 w 308"/>
                <a:gd name="T114" fmla="*/ 153 h 15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08" h="153">
                  <a:moveTo>
                    <a:pt x="6" y="0"/>
                  </a:moveTo>
                  <a:lnTo>
                    <a:pt x="0" y="18"/>
                  </a:lnTo>
                  <a:lnTo>
                    <a:pt x="21" y="26"/>
                  </a:lnTo>
                  <a:lnTo>
                    <a:pt x="23" y="18"/>
                  </a:lnTo>
                  <a:lnTo>
                    <a:pt x="21" y="26"/>
                  </a:lnTo>
                  <a:lnTo>
                    <a:pt x="38" y="35"/>
                  </a:lnTo>
                  <a:lnTo>
                    <a:pt x="75" y="52"/>
                  </a:lnTo>
                  <a:lnTo>
                    <a:pt x="113" y="69"/>
                  </a:lnTo>
                  <a:lnTo>
                    <a:pt x="150" y="87"/>
                  </a:lnTo>
                  <a:lnTo>
                    <a:pt x="187" y="104"/>
                  </a:lnTo>
                  <a:lnTo>
                    <a:pt x="225" y="121"/>
                  </a:lnTo>
                  <a:lnTo>
                    <a:pt x="245" y="130"/>
                  </a:lnTo>
                  <a:lnTo>
                    <a:pt x="265" y="138"/>
                  </a:lnTo>
                  <a:lnTo>
                    <a:pt x="268" y="130"/>
                  </a:lnTo>
                  <a:lnTo>
                    <a:pt x="265" y="138"/>
                  </a:lnTo>
                  <a:lnTo>
                    <a:pt x="282" y="147"/>
                  </a:lnTo>
                  <a:lnTo>
                    <a:pt x="302" y="153"/>
                  </a:lnTo>
                  <a:lnTo>
                    <a:pt x="308" y="135"/>
                  </a:lnTo>
                  <a:lnTo>
                    <a:pt x="288" y="130"/>
                  </a:lnTo>
                  <a:lnTo>
                    <a:pt x="285" y="138"/>
                  </a:lnTo>
                  <a:lnTo>
                    <a:pt x="291" y="130"/>
                  </a:lnTo>
                  <a:lnTo>
                    <a:pt x="273" y="121"/>
                  </a:lnTo>
                  <a:lnTo>
                    <a:pt x="271" y="121"/>
                  </a:lnTo>
                  <a:lnTo>
                    <a:pt x="250" y="112"/>
                  </a:lnTo>
                  <a:lnTo>
                    <a:pt x="230" y="104"/>
                  </a:lnTo>
                  <a:lnTo>
                    <a:pt x="227" y="112"/>
                  </a:lnTo>
                  <a:lnTo>
                    <a:pt x="233" y="104"/>
                  </a:lnTo>
                  <a:lnTo>
                    <a:pt x="196" y="87"/>
                  </a:lnTo>
                  <a:lnTo>
                    <a:pt x="158" y="69"/>
                  </a:lnTo>
                  <a:lnTo>
                    <a:pt x="121" y="52"/>
                  </a:lnTo>
                  <a:lnTo>
                    <a:pt x="84" y="35"/>
                  </a:lnTo>
                  <a:lnTo>
                    <a:pt x="46" y="18"/>
                  </a:lnTo>
                  <a:lnTo>
                    <a:pt x="29" y="9"/>
                  </a:lnTo>
                  <a:lnTo>
                    <a:pt x="26" y="9"/>
                  </a:lnTo>
                  <a:lnTo>
                    <a:pt x="6" y="0"/>
                  </a:lnTo>
                  <a:close/>
                </a:path>
              </a:pathLst>
            </a:custGeom>
            <a:solidFill>
              <a:schemeClr val="hlink"/>
            </a:solidFill>
            <a:ln w="9525">
              <a:solidFill>
                <a:schemeClr val="hlink"/>
              </a:solidFill>
              <a:round/>
              <a:headEnd/>
              <a:tailEnd/>
            </a:ln>
          </p:spPr>
          <p:txBody>
            <a:bodyPr/>
            <a:lstStyle/>
            <a:p>
              <a:endParaRPr lang="en-US"/>
            </a:p>
          </p:txBody>
        </p:sp>
        <p:sp>
          <p:nvSpPr>
            <p:cNvPr id="65563" name="Freeform 34"/>
            <p:cNvSpPr>
              <a:spLocks/>
            </p:cNvSpPr>
            <p:nvPr/>
          </p:nvSpPr>
          <p:spPr bwMode="auto">
            <a:xfrm>
              <a:off x="3264" y="3241"/>
              <a:ext cx="305" cy="107"/>
            </a:xfrm>
            <a:custGeom>
              <a:avLst/>
              <a:gdLst>
                <a:gd name="T0" fmla="*/ 6 w 305"/>
                <a:gd name="T1" fmla="*/ 0 h 107"/>
                <a:gd name="T2" fmla="*/ 0 w 305"/>
                <a:gd name="T3" fmla="*/ 18 h 107"/>
                <a:gd name="T4" fmla="*/ 35 w 305"/>
                <a:gd name="T5" fmla="*/ 32 h 107"/>
                <a:gd name="T6" fmla="*/ 75 w 305"/>
                <a:gd name="T7" fmla="*/ 43 h 107"/>
                <a:gd name="T8" fmla="*/ 112 w 305"/>
                <a:gd name="T9" fmla="*/ 58 h 107"/>
                <a:gd name="T10" fmla="*/ 150 w 305"/>
                <a:gd name="T11" fmla="*/ 69 h 107"/>
                <a:gd name="T12" fmla="*/ 184 w 305"/>
                <a:gd name="T13" fmla="*/ 81 h 107"/>
                <a:gd name="T14" fmla="*/ 187 w 305"/>
                <a:gd name="T15" fmla="*/ 81 h 107"/>
                <a:gd name="T16" fmla="*/ 224 w 305"/>
                <a:gd name="T17" fmla="*/ 89 h 107"/>
                <a:gd name="T18" fmla="*/ 264 w 305"/>
                <a:gd name="T19" fmla="*/ 98 h 107"/>
                <a:gd name="T20" fmla="*/ 302 w 305"/>
                <a:gd name="T21" fmla="*/ 107 h 107"/>
                <a:gd name="T22" fmla="*/ 305 w 305"/>
                <a:gd name="T23" fmla="*/ 89 h 107"/>
                <a:gd name="T24" fmla="*/ 267 w 305"/>
                <a:gd name="T25" fmla="*/ 81 h 107"/>
                <a:gd name="T26" fmla="*/ 227 w 305"/>
                <a:gd name="T27" fmla="*/ 72 h 107"/>
                <a:gd name="T28" fmla="*/ 190 w 305"/>
                <a:gd name="T29" fmla="*/ 63 h 107"/>
                <a:gd name="T30" fmla="*/ 187 w 305"/>
                <a:gd name="T31" fmla="*/ 72 h 107"/>
                <a:gd name="T32" fmla="*/ 190 w 305"/>
                <a:gd name="T33" fmla="*/ 63 h 107"/>
                <a:gd name="T34" fmla="*/ 155 w 305"/>
                <a:gd name="T35" fmla="*/ 52 h 107"/>
                <a:gd name="T36" fmla="*/ 118 w 305"/>
                <a:gd name="T37" fmla="*/ 41 h 107"/>
                <a:gd name="T38" fmla="*/ 81 w 305"/>
                <a:gd name="T39" fmla="*/ 26 h 107"/>
                <a:gd name="T40" fmla="*/ 40 w 305"/>
                <a:gd name="T41" fmla="*/ 15 h 107"/>
                <a:gd name="T42" fmla="*/ 6 w 305"/>
                <a:gd name="T43" fmla="*/ 0 h 10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5"/>
                <a:gd name="T67" fmla="*/ 0 h 107"/>
                <a:gd name="T68" fmla="*/ 305 w 305"/>
                <a:gd name="T69" fmla="*/ 107 h 10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5" h="107">
                  <a:moveTo>
                    <a:pt x="6" y="0"/>
                  </a:moveTo>
                  <a:lnTo>
                    <a:pt x="0" y="18"/>
                  </a:lnTo>
                  <a:lnTo>
                    <a:pt x="35" y="32"/>
                  </a:lnTo>
                  <a:lnTo>
                    <a:pt x="75" y="43"/>
                  </a:lnTo>
                  <a:lnTo>
                    <a:pt x="112" y="58"/>
                  </a:lnTo>
                  <a:lnTo>
                    <a:pt x="150" y="69"/>
                  </a:lnTo>
                  <a:lnTo>
                    <a:pt x="184" y="81"/>
                  </a:lnTo>
                  <a:lnTo>
                    <a:pt x="187" y="81"/>
                  </a:lnTo>
                  <a:lnTo>
                    <a:pt x="224" y="89"/>
                  </a:lnTo>
                  <a:lnTo>
                    <a:pt x="264" y="98"/>
                  </a:lnTo>
                  <a:lnTo>
                    <a:pt x="302" y="107"/>
                  </a:lnTo>
                  <a:lnTo>
                    <a:pt x="305" y="89"/>
                  </a:lnTo>
                  <a:lnTo>
                    <a:pt x="267" y="81"/>
                  </a:lnTo>
                  <a:lnTo>
                    <a:pt x="227" y="72"/>
                  </a:lnTo>
                  <a:lnTo>
                    <a:pt x="190" y="63"/>
                  </a:lnTo>
                  <a:lnTo>
                    <a:pt x="187" y="72"/>
                  </a:lnTo>
                  <a:lnTo>
                    <a:pt x="190" y="63"/>
                  </a:lnTo>
                  <a:lnTo>
                    <a:pt x="155" y="52"/>
                  </a:lnTo>
                  <a:lnTo>
                    <a:pt x="118" y="41"/>
                  </a:lnTo>
                  <a:lnTo>
                    <a:pt x="81" y="26"/>
                  </a:lnTo>
                  <a:lnTo>
                    <a:pt x="40" y="15"/>
                  </a:lnTo>
                  <a:lnTo>
                    <a:pt x="6" y="0"/>
                  </a:lnTo>
                  <a:close/>
                </a:path>
              </a:pathLst>
            </a:custGeom>
            <a:solidFill>
              <a:schemeClr val="hlink"/>
            </a:solidFill>
            <a:ln w="9525">
              <a:solidFill>
                <a:schemeClr val="hlink"/>
              </a:solidFill>
              <a:round/>
              <a:headEnd/>
              <a:tailEnd/>
            </a:ln>
          </p:spPr>
          <p:txBody>
            <a:bodyPr/>
            <a:lstStyle/>
            <a:p>
              <a:endParaRPr lang="en-US"/>
            </a:p>
          </p:txBody>
        </p:sp>
        <p:sp>
          <p:nvSpPr>
            <p:cNvPr id="65564" name="Freeform 35"/>
            <p:cNvSpPr>
              <a:spLocks/>
            </p:cNvSpPr>
            <p:nvPr/>
          </p:nvSpPr>
          <p:spPr bwMode="auto">
            <a:xfrm>
              <a:off x="3566" y="3330"/>
              <a:ext cx="299" cy="61"/>
            </a:xfrm>
            <a:custGeom>
              <a:avLst/>
              <a:gdLst>
                <a:gd name="T0" fmla="*/ 3 w 299"/>
                <a:gd name="T1" fmla="*/ 0 h 61"/>
                <a:gd name="T2" fmla="*/ 0 w 299"/>
                <a:gd name="T3" fmla="*/ 18 h 61"/>
                <a:gd name="T4" fmla="*/ 37 w 299"/>
                <a:gd name="T5" fmla="*/ 26 h 61"/>
                <a:gd name="T6" fmla="*/ 37 w 299"/>
                <a:gd name="T7" fmla="*/ 29 h 61"/>
                <a:gd name="T8" fmla="*/ 75 w 299"/>
                <a:gd name="T9" fmla="*/ 35 h 61"/>
                <a:gd name="T10" fmla="*/ 75 w 299"/>
                <a:gd name="T11" fmla="*/ 23 h 61"/>
                <a:gd name="T12" fmla="*/ 75 w 299"/>
                <a:gd name="T13" fmla="*/ 32 h 61"/>
                <a:gd name="T14" fmla="*/ 112 w 299"/>
                <a:gd name="T15" fmla="*/ 41 h 61"/>
                <a:gd name="T16" fmla="*/ 112 w 299"/>
                <a:gd name="T17" fmla="*/ 43 h 61"/>
                <a:gd name="T18" fmla="*/ 149 w 299"/>
                <a:gd name="T19" fmla="*/ 46 h 61"/>
                <a:gd name="T20" fmla="*/ 149 w 299"/>
                <a:gd name="T21" fmla="*/ 35 h 61"/>
                <a:gd name="T22" fmla="*/ 149 w 299"/>
                <a:gd name="T23" fmla="*/ 46 h 61"/>
                <a:gd name="T24" fmla="*/ 187 w 299"/>
                <a:gd name="T25" fmla="*/ 52 h 61"/>
                <a:gd name="T26" fmla="*/ 187 w 299"/>
                <a:gd name="T27" fmla="*/ 52 h 61"/>
                <a:gd name="T28" fmla="*/ 224 w 299"/>
                <a:gd name="T29" fmla="*/ 55 h 61"/>
                <a:gd name="T30" fmla="*/ 261 w 299"/>
                <a:gd name="T31" fmla="*/ 58 h 61"/>
                <a:gd name="T32" fmla="*/ 299 w 299"/>
                <a:gd name="T33" fmla="*/ 61 h 61"/>
                <a:gd name="T34" fmla="*/ 299 w 299"/>
                <a:gd name="T35" fmla="*/ 41 h 61"/>
                <a:gd name="T36" fmla="*/ 261 w 299"/>
                <a:gd name="T37" fmla="*/ 38 h 61"/>
                <a:gd name="T38" fmla="*/ 224 w 299"/>
                <a:gd name="T39" fmla="*/ 35 h 61"/>
                <a:gd name="T40" fmla="*/ 187 w 299"/>
                <a:gd name="T41" fmla="*/ 32 h 61"/>
                <a:gd name="T42" fmla="*/ 187 w 299"/>
                <a:gd name="T43" fmla="*/ 41 h 61"/>
                <a:gd name="T44" fmla="*/ 189 w 299"/>
                <a:gd name="T45" fmla="*/ 32 h 61"/>
                <a:gd name="T46" fmla="*/ 152 w 299"/>
                <a:gd name="T47" fmla="*/ 26 h 61"/>
                <a:gd name="T48" fmla="*/ 149 w 299"/>
                <a:gd name="T49" fmla="*/ 26 h 61"/>
                <a:gd name="T50" fmla="*/ 112 w 299"/>
                <a:gd name="T51" fmla="*/ 23 h 61"/>
                <a:gd name="T52" fmla="*/ 112 w 299"/>
                <a:gd name="T53" fmla="*/ 32 h 61"/>
                <a:gd name="T54" fmla="*/ 115 w 299"/>
                <a:gd name="T55" fmla="*/ 23 h 61"/>
                <a:gd name="T56" fmla="*/ 77 w 299"/>
                <a:gd name="T57" fmla="*/ 15 h 61"/>
                <a:gd name="T58" fmla="*/ 77 w 299"/>
                <a:gd name="T59" fmla="*/ 15 h 61"/>
                <a:gd name="T60" fmla="*/ 40 w 299"/>
                <a:gd name="T61" fmla="*/ 9 h 61"/>
                <a:gd name="T62" fmla="*/ 37 w 299"/>
                <a:gd name="T63" fmla="*/ 18 h 61"/>
                <a:gd name="T64" fmla="*/ 40 w 299"/>
                <a:gd name="T65" fmla="*/ 9 h 61"/>
                <a:gd name="T66" fmla="*/ 3 w 299"/>
                <a:gd name="T67" fmla="*/ 0 h 6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9"/>
                <a:gd name="T103" fmla="*/ 0 h 61"/>
                <a:gd name="T104" fmla="*/ 299 w 299"/>
                <a:gd name="T105" fmla="*/ 61 h 6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9" h="61">
                  <a:moveTo>
                    <a:pt x="3" y="0"/>
                  </a:moveTo>
                  <a:lnTo>
                    <a:pt x="0" y="18"/>
                  </a:lnTo>
                  <a:lnTo>
                    <a:pt x="37" y="26"/>
                  </a:lnTo>
                  <a:lnTo>
                    <a:pt x="37" y="29"/>
                  </a:lnTo>
                  <a:lnTo>
                    <a:pt x="75" y="35"/>
                  </a:lnTo>
                  <a:lnTo>
                    <a:pt x="75" y="23"/>
                  </a:lnTo>
                  <a:lnTo>
                    <a:pt x="75" y="32"/>
                  </a:lnTo>
                  <a:lnTo>
                    <a:pt x="112" y="41"/>
                  </a:lnTo>
                  <a:lnTo>
                    <a:pt x="112" y="43"/>
                  </a:lnTo>
                  <a:lnTo>
                    <a:pt x="149" y="46"/>
                  </a:lnTo>
                  <a:lnTo>
                    <a:pt x="149" y="35"/>
                  </a:lnTo>
                  <a:lnTo>
                    <a:pt x="149" y="46"/>
                  </a:lnTo>
                  <a:lnTo>
                    <a:pt x="187" y="52"/>
                  </a:lnTo>
                  <a:lnTo>
                    <a:pt x="224" y="55"/>
                  </a:lnTo>
                  <a:lnTo>
                    <a:pt x="261" y="58"/>
                  </a:lnTo>
                  <a:lnTo>
                    <a:pt x="299" y="61"/>
                  </a:lnTo>
                  <a:lnTo>
                    <a:pt x="299" y="41"/>
                  </a:lnTo>
                  <a:lnTo>
                    <a:pt x="261" y="38"/>
                  </a:lnTo>
                  <a:lnTo>
                    <a:pt x="224" y="35"/>
                  </a:lnTo>
                  <a:lnTo>
                    <a:pt x="187" y="32"/>
                  </a:lnTo>
                  <a:lnTo>
                    <a:pt x="187" y="41"/>
                  </a:lnTo>
                  <a:lnTo>
                    <a:pt x="189" y="32"/>
                  </a:lnTo>
                  <a:lnTo>
                    <a:pt x="152" y="26"/>
                  </a:lnTo>
                  <a:lnTo>
                    <a:pt x="149" y="26"/>
                  </a:lnTo>
                  <a:lnTo>
                    <a:pt x="112" y="23"/>
                  </a:lnTo>
                  <a:lnTo>
                    <a:pt x="112" y="32"/>
                  </a:lnTo>
                  <a:lnTo>
                    <a:pt x="115" y="23"/>
                  </a:lnTo>
                  <a:lnTo>
                    <a:pt x="77" y="15"/>
                  </a:lnTo>
                  <a:lnTo>
                    <a:pt x="40" y="9"/>
                  </a:lnTo>
                  <a:lnTo>
                    <a:pt x="37" y="18"/>
                  </a:lnTo>
                  <a:lnTo>
                    <a:pt x="40" y="9"/>
                  </a:lnTo>
                  <a:lnTo>
                    <a:pt x="3" y="0"/>
                  </a:lnTo>
                  <a:close/>
                </a:path>
              </a:pathLst>
            </a:custGeom>
            <a:solidFill>
              <a:schemeClr val="hlink"/>
            </a:solidFill>
            <a:ln w="9525">
              <a:solidFill>
                <a:schemeClr val="hlink"/>
              </a:solidFill>
              <a:round/>
              <a:headEnd/>
              <a:tailEnd/>
            </a:ln>
          </p:spPr>
          <p:txBody>
            <a:bodyPr/>
            <a:lstStyle/>
            <a:p>
              <a:endParaRPr lang="en-US"/>
            </a:p>
          </p:txBody>
        </p:sp>
        <p:sp>
          <p:nvSpPr>
            <p:cNvPr id="65565" name="Freeform 36"/>
            <p:cNvSpPr>
              <a:spLocks/>
            </p:cNvSpPr>
            <p:nvPr/>
          </p:nvSpPr>
          <p:spPr bwMode="auto">
            <a:xfrm>
              <a:off x="3865" y="3371"/>
              <a:ext cx="301" cy="25"/>
            </a:xfrm>
            <a:custGeom>
              <a:avLst/>
              <a:gdLst>
                <a:gd name="T0" fmla="*/ 3 w 301"/>
                <a:gd name="T1" fmla="*/ 0 h 25"/>
                <a:gd name="T2" fmla="*/ 0 w 301"/>
                <a:gd name="T3" fmla="*/ 20 h 25"/>
                <a:gd name="T4" fmla="*/ 20 w 301"/>
                <a:gd name="T5" fmla="*/ 23 h 25"/>
                <a:gd name="T6" fmla="*/ 20 w 301"/>
                <a:gd name="T7" fmla="*/ 23 h 25"/>
                <a:gd name="T8" fmla="*/ 37 w 301"/>
                <a:gd name="T9" fmla="*/ 23 h 25"/>
                <a:gd name="T10" fmla="*/ 77 w 301"/>
                <a:gd name="T11" fmla="*/ 25 h 25"/>
                <a:gd name="T12" fmla="*/ 112 w 301"/>
                <a:gd name="T13" fmla="*/ 25 h 25"/>
                <a:gd name="T14" fmla="*/ 149 w 301"/>
                <a:gd name="T15" fmla="*/ 25 h 25"/>
                <a:gd name="T16" fmla="*/ 189 w 301"/>
                <a:gd name="T17" fmla="*/ 25 h 25"/>
                <a:gd name="T18" fmla="*/ 227 w 301"/>
                <a:gd name="T19" fmla="*/ 25 h 25"/>
                <a:gd name="T20" fmla="*/ 264 w 301"/>
                <a:gd name="T21" fmla="*/ 25 h 25"/>
                <a:gd name="T22" fmla="*/ 301 w 301"/>
                <a:gd name="T23" fmla="*/ 25 h 25"/>
                <a:gd name="T24" fmla="*/ 301 w 301"/>
                <a:gd name="T25" fmla="*/ 5 h 25"/>
                <a:gd name="T26" fmla="*/ 264 w 301"/>
                <a:gd name="T27" fmla="*/ 5 h 25"/>
                <a:gd name="T28" fmla="*/ 227 w 301"/>
                <a:gd name="T29" fmla="*/ 5 h 25"/>
                <a:gd name="T30" fmla="*/ 189 w 301"/>
                <a:gd name="T31" fmla="*/ 5 h 25"/>
                <a:gd name="T32" fmla="*/ 149 w 301"/>
                <a:gd name="T33" fmla="*/ 5 h 25"/>
                <a:gd name="T34" fmla="*/ 112 w 301"/>
                <a:gd name="T35" fmla="*/ 5 h 25"/>
                <a:gd name="T36" fmla="*/ 77 w 301"/>
                <a:gd name="T37" fmla="*/ 5 h 25"/>
                <a:gd name="T38" fmla="*/ 37 w 301"/>
                <a:gd name="T39" fmla="*/ 2 h 25"/>
                <a:gd name="T40" fmla="*/ 20 w 301"/>
                <a:gd name="T41" fmla="*/ 2 h 25"/>
                <a:gd name="T42" fmla="*/ 20 w 301"/>
                <a:gd name="T43" fmla="*/ 11 h 25"/>
                <a:gd name="T44" fmla="*/ 23 w 301"/>
                <a:gd name="T45" fmla="*/ 2 h 25"/>
                <a:gd name="T46" fmla="*/ 3 w 301"/>
                <a:gd name="T47" fmla="*/ 0 h 2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01"/>
                <a:gd name="T73" fmla="*/ 0 h 25"/>
                <a:gd name="T74" fmla="*/ 301 w 301"/>
                <a:gd name="T75" fmla="*/ 25 h 2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01" h="25">
                  <a:moveTo>
                    <a:pt x="3" y="0"/>
                  </a:moveTo>
                  <a:lnTo>
                    <a:pt x="0" y="20"/>
                  </a:lnTo>
                  <a:lnTo>
                    <a:pt x="20" y="23"/>
                  </a:lnTo>
                  <a:lnTo>
                    <a:pt x="37" y="23"/>
                  </a:lnTo>
                  <a:lnTo>
                    <a:pt x="77" y="25"/>
                  </a:lnTo>
                  <a:lnTo>
                    <a:pt x="112" y="25"/>
                  </a:lnTo>
                  <a:lnTo>
                    <a:pt x="149" y="25"/>
                  </a:lnTo>
                  <a:lnTo>
                    <a:pt x="189" y="25"/>
                  </a:lnTo>
                  <a:lnTo>
                    <a:pt x="227" y="25"/>
                  </a:lnTo>
                  <a:lnTo>
                    <a:pt x="264" y="25"/>
                  </a:lnTo>
                  <a:lnTo>
                    <a:pt x="301" y="25"/>
                  </a:lnTo>
                  <a:lnTo>
                    <a:pt x="301" y="5"/>
                  </a:lnTo>
                  <a:lnTo>
                    <a:pt x="264" y="5"/>
                  </a:lnTo>
                  <a:lnTo>
                    <a:pt x="227" y="5"/>
                  </a:lnTo>
                  <a:lnTo>
                    <a:pt x="189" y="5"/>
                  </a:lnTo>
                  <a:lnTo>
                    <a:pt x="149" y="5"/>
                  </a:lnTo>
                  <a:lnTo>
                    <a:pt x="112" y="5"/>
                  </a:lnTo>
                  <a:lnTo>
                    <a:pt x="77" y="5"/>
                  </a:lnTo>
                  <a:lnTo>
                    <a:pt x="37" y="2"/>
                  </a:lnTo>
                  <a:lnTo>
                    <a:pt x="20" y="2"/>
                  </a:lnTo>
                  <a:lnTo>
                    <a:pt x="20" y="11"/>
                  </a:lnTo>
                  <a:lnTo>
                    <a:pt x="23" y="2"/>
                  </a:lnTo>
                  <a:lnTo>
                    <a:pt x="3" y="0"/>
                  </a:lnTo>
                  <a:close/>
                </a:path>
              </a:pathLst>
            </a:custGeom>
            <a:solidFill>
              <a:schemeClr val="hlink"/>
            </a:solidFill>
            <a:ln w="9525">
              <a:solidFill>
                <a:schemeClr val="hlink"/>
              </a:solidFill>
              <a:round/>
              <a:headEnd/>
              <a:tailEnd/>
            </a:ln>
          </p:spPr>
          <p:txBody>
            <a:bodyPr/>
            <a:lstStyle/>
            <a:p>
              <a:endParaRPr lang="en-US"/>
            </a:p>
          </p:txBody>
        </p:sp>
      </p:grpSp>
      <p:grpSp>
        <p:nvGrpSpPr>
          <p:cNvPr id="6" name="Group 37"/>
          <p:cNvGrpSpPr>
            <a:grpSpLocks/>
          </p:cNvGrpSpPr>
          <p:nvPr/>
        </p:nvGrpSpPr>
        <p:grpSpPr bwMode="auto">
          <a:xfrm>
            <a:off x="2414588" y="5549900"/>
            <a:ext cx="1371600" cy="595313"/>
            <a:chOff x="1600" y="3496"/>
            <a:chExt cx="864" cy="375"/>
          </a:xfrm>
        </p:grpSpPr>
        <p:sp>
          <p:nvSpPr>
            <p:cNvPr id="65552" name="Text Box 38"/>
            <p:cNvSpPr txBox="1">
              <a:spLocks noChangeArrowheads="1"/>
            </p:cNvSpPr>
            <p:nvPr/>
          </p:nvSpPr>
          <p:spPr bwMode="auto">
            <a:xfrm>
              <a:off x="1600" y="3496"/>
              <a:ext cx="864" cy="231"/>
            </a:xfrm>
            <a:prstGeom prst="rect">
              <a:avLst/>
            </a:prstGeom>
            <a:noFill/>
            <a:ln w="9525">
              <a:noFill/>
              <a:miter lim="800000"/>
              <a:headEnd/>
              <a:tailEnd/>
            </a:ln>
          </p:spPr>
          <p:txBody>
            <a:bodyPr>
              <a:spAutoFit/>
            </a:bodyPr>
            <a:lstStyle/>
            <a:p>
              <a:pPr eaLnBrk="0" hangingPunct="0">
                <a:spcBef>
                  <a:spcPct val="50000"/>
                </a:spcBef>
              </a:pPr>
              <a:r>
                <a:rPr kumimoji="0" lang="en-GB" sz="1800">
                  <a:latin typeface="Arial" charset="0"/>
                </a:rPr>
                <a:t>True mean</a:t>
              </a:r>
              <a:endParaRPr kumimoji="0" lang="en-GB"/>
            </a:p>
          </p:txBody>
        </p:sp>
        <p:sp>
          <p:nvSpPr>
            <p:cNvPr id="65553" name="Text Box 39"/>
            <p:cNvSpPr txBox="1">
              <a:spLocks noChangeArrowheads="1"/>
            </p:cNvSpPr>
            <p:nvPr/>
          </p:nvSpPr>
          <p:spPr bwMode="auto">
            <a:xfrm>
              <a:off x="1600" y="3640"/>
              <a:ext cx="864" cy="231"/>
            </a:xfrm>
            <a:prstGeom prst="rect">
              <a:avLst/>
            </a:prstGeom>
            <a:noFill/>
            <a:ln w="9525">
              <a:noFill/>
              <a:miter lim="800000"/>
              <a:headEnd/>
              <a:tailEnd/>
            </a:ln>
          </p:spPr>
          <p:txBody>
            <a:bodyPr>
              <a:spAutoFit/>
            </a:bodyPr>
            <a:lstStyle/>
            <a:p>
              <a:pPr eaLnBrk="0" hangingPunct="0">
                <a:spcBef>
                  <a:spcPct val="50000"/>
                </a:spcBef>
              </a:pPr>
              <a:r>
                <a:rPr kumimoji="0" lang="en-GB" sz="1800">
                  <a:latin typeface="Arial" charset="0"/>
                </a:rPr>
                <a:t>effect</a:t>
              </a:r>
              <a:endParaRPr kumimoji="0" lang="en-GB"/>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762000" y="838200"/>
            <a:ext cx="8382000" cy="650875"/>
          </a:xfrm>
        </p:spPr>
        <p:txBody>
          <a:bodyPr/>
          <a:lstStyle/>
          <a:p>
            <a:pPr eaLnBrk="1" hangingPunct="1"/>
            <a:r>
              <a:rPr lang="en-US" sz="2800" dirty="0" smtClean="0"/>
              <a:t>Interpreting random effects meta-analyses</a:t>
            </a:r>
            <a:endParaRPr lang="en-AU" sz="2800" dirty="0" smtClean="0"/>
          </a:p>
        </p:txBody>
      </p:sp>
      <p:sp>
        <p:nvSpPr>
          <p:cNvPr id="66563" name="Rectangle 3"/>
          <p:cNvSpPr>
            <a:spLocks noGrp="1" noChangeArrowheads="1"/>
          </p:cNvSpPr>
          <p:nvPr>
            <p:ph idx="1"/>
          </p:nvPr>
        </p:nvSpPr>
        <p:spPr>
          <a:xfrm>
            <a:off x="838200" y="1905000"/>
            <a:ext cx="7848600" cy="4343400"/>
          </a:xfrm>
        </p:spPr>
        <p:txBody>
          <a:bodyPr/>
          <a:lstStyle/>
          <a:p>
            <a:pPr eaLnBrk="1" hangingPunct="1">
              <a:lnSpc>
                <a:spcPct val="110000"/>
              </a:lnSpc>
              <a:buFont typeface="Wingdings" pitchFamily="2" charset="2"/>
              <a:buNone/>
            </a:pPr>
            <a:r>
              <a:rPr lang="en-GB" sz="2400" dirty="0" smtClean="0"/>
              <a:t>Random effects meta-analyses are... </a:t>
            </a:r>
          </a:p>
          <a:p>
            <a:pPr eaLnBrk="1" hangingPunct="1">
              <a:lnSpc>
                <a:spcPct val="110000"/>
              </a:lnSpc>
            </a:pPr>
            <a:r>
              <a:rPr lang="en-GB" sz="2400" b="1" dirty="0" smtClean="0">
                <a:solidFill>
                  <a:schemeClr val="hlink"/>
                </a:solidFill>
              </a:rPr>
              <a:t>identical</a:t>
            </a:r>
            <a:r>
              <a:rPr lang="en-GB" sz="2400" dirty="0" smtClean="0"/>
              <a:t> to fixed effect analyses when there is no clear heterogeneity</a:t>
            </a:r>
          </a:p>
          <a:p>
            <a:pPr eaLnBrk="1" hangingPunct="1">
              <a:lnSpc>
                <a:spcPct val="110000"/>
              </a:lnSpc>
            </a:pPr>
            <a:r>
              <a:rPr lang="en-GB" sz="2400" b="1" dirty="0" smtClean="0">
                <a:solidFill>
                  <a:schemeClr val="hlink"/>
                </a:solidFill>
              </a:rPr>
              <a:t>similar</a:t>
            </a:r>
            <a:r>
              <a:rPr lang="en-GB" sz="2400" dirty="0" smtClean="0"/>
              <a:t> to fixed effect meta-analyses but </a:t>
            </a:r>
            <a:r>
              <a:rPr lang="en-GB" sz="2400" i="1" dirty="0" smtClean="0"/>
              <a:t>with wider confidence intervals</a:t>
            </a:r>
            <a:r>
              <a:rPr lang="en-GB" sz="2400" dirty="0" smtClean="0"/>
              <a:t> when there is heterogeneity</a:t>
            </a:r>
          </a:p>
          <a:p>
            <a:pPr eaLnBrk="1" hangingPunct="1">
              <a:lnSpc>
                <a:spcPct val="110000"/>
              </a:lnSpc>
            </a:pPr>
            <a:r>
              <a:rPr lang="en-GB" sz="2400" b="1" dirty="0" smtClean="0">
                <a:solidFill>
                  <a:schemeClr val="hlink"/>
                </a:solidFill>
              </a:rPr>
              <a:t>different</a:t>
            </a:r>
            <a:r>
              <a:rPr lang="en-GB" sz="2400" dirty="0" smtClean="0"/>
              <a:t> from fixed effect meta-analyses when there is publication bias (or funnel plot asymmetry)</a:t>
            </a:r>
          </a:p>
          <a:p>
            <a:pPr lvl="1" eaLnBrk="1" hangingPunct="1">
              <a:lnSpc>
                <a:spcPct val="110000"/>
              </a:lnSpc>
              <a:buClr>
                <a:srgbClr val="009999"/>
              </a:buClr>
            </a:pPr>
            <a:r>
              <a:rPr lang="en-GB" dirty="0" smtClean="0"/>
              <a:t>random effects analyses give relatively more weight to smaller studies</a:t>
            </a:r>
          </a:p>
          <a:p>
            <a:pPr eaLnBrk="1" hangingPunct="1"/>
            <a:endParaRPr lang="en-AU" sz="2400"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12"/>
          <p:cNvPicPr>
            <a:picLocks noChangeAspect="1" noChangeArrowheads="1"/>
          </p:cNvPicPr>
          <p:nvPr/>
        </p:nvPicPr>
        <p:blipFill>
          <a:blip r:embed="rId2" cstate="print"/>
          <a:srcRect l="749" t="43468" r="19727" b="24414"/>
          <a:stretch>
            <a:fillRect/>
          </a:stretch>
        </p:blipFill>
        <p:spPr bwMode="auto">
          <a:xfrm>
            <a:off x="684213" y="3644900"/>
            <a:ext cx="7756525" cy="2349500"/>
          </a:xfrm>
          <a:prstGeom prst="rect">
            <a:avLst/>
          </a:prstGeom>
          <a:noFill/>
          <a:ln w="9525">
            <a:noFill/>
            <a:miter lim="800000"/>
            <a:headEnd/>
            <a:tailEnd/>
          </a:ln>
        </p:spPr>
      </p:pic>
      <p:pic>
        <p:nvPicPr>
          <p:cNvPr id="67587" name="Picture 11"/>
          <p:cNvPicPr>
            <a:picLocks noChangeAspect="1" noChangeArrowheads="1"/>
          </p:cNvPicPr>
          <p:nvPr/>
        </p:nvPicPr>
        <p:blipFill>
          <a:blip r:embed="rId3" cstate="print"/>
          <a:srcRect l="749" t="37196" r="19727" b="24414"/>
          <a:stretch>
            <a:fillRect/>
          </a:stretch>
        </p:blipFill>
        <p:spPr bwMode="auto">
          <a:xfrm>
            <a:off x="684213" y="649289"/>
            <a:ext cx="7756525" cy="2995612"/>
          </a:xfrm>
          <a:prstGeom prst="rect">
            <a:avLst/>
          </a:prstGeom>
          <a:noFill/>
          <a:ln w="9525">
            <a:noFill/>
            <a:miter lim="800000"/>
            <a:headEnd/>
            <a:tailEnd/>
          </a:ln>
        </p:spPr>
      </p:pic>
      <p:sp>
        <p:nvSpPr>
          <p:cNvPr id="67588" name="Rectangle 2"/>
          <p:cNvSpPr>
            <a:spLocks noChangeArrowheads="1"/>
          </p:cNvSpPr>
          <p:nvPr/>
        </p:nvSpPr>
        <p:spPr bwMode="auto">
          <a:xfrm>
            <a:off x="1079500" y="157163"/>
            <a:ext cx="7848600" cy="492125"/>
          </a:xfrm>
          <a:prstGeom prst="rect">
            <a:avLst/>
          </a:prstGeom>
          <a:noFill/>
          <a:ln w="9525">
            <a:noFill/>
            <a:miter lim="800000"/>
            <a:headEnd/>
            <a:tailEnd/>
          </a:ln>
        </p:spPr>
        <p:txBody>
          <a:bodyPr anchor="b"/>
          <a:lstStyle/>
          <a:p>
            <a:pPr algn="ctr"/>
            <a:r>
              <a:rPr kumimoji="0" lang="en-GB" sz="2000" b="1" dirty="0">
                <a:latin typeface="Century Gothic" pitchFamily="34" charset="0"/>
              </a:rPr>
              <a:t>Fixed versus random effects</a:t>
            </a:r>
            <a:endParaRPr kumimoji="0" lang="en-GB" sz="2800" b="1" dirty="0">
              <a:latin typeface="Century Gothic" pitchFamily="34" charset="0"/>
            </a:endParaRPr>
          </a:p>
        </p:txBody>
      </p:sp>
      <p:sp>
        <p:nvSpPr>
          <p:cNvPr id="733197" name="Oval 13"/>
          <p:cNvSpPr>
            <a:spLocks noChangeArrowheads="1"/>
          </p:cNvSpPr>
          <p:nvPr/>
        </p:nvSpPr>
        <p:spPr bwMode="auto">
          <a:xfrm>
            <a:off x="2771775" y="2852738"/>
            <a:ext cx="1008063" cy="576262"/>
          </a:xfrm>
          <a:prstGeom prst="ellipse">
            <a:avLst/>
          </a:prstGeom>
          <a:noFill/>
          <a:ln w="38100">
            <a:solidFill>
              <a:schemeClr val="hlink"/>
            </a:solidFill>
            <a:round/>
            <a:headEnd/>
            <a:tailEnd/>
          </a:ln>
        </p:spPr>
        <p:txBody>
          <a:bodyPr wrap="none" anchor="ctr"/>
          <a:lstStyle/>
          <a:p>
            <a:endParaRPr lang="en-US"/>
          </a:p>
        </p:txBody>
      </p:sp>
      <p:sp>
        <p:nvSpPr>
          <p:cNvPr id="67590" name="Oval 6"/>
          <p:cNvSpPr>
            <a:spLocks noChangeArrowheads="1"/>
          </p:cNvSpPr>
          <p:nvPr/>
        </p:nvSpPr>
        <p:spPr bwMode="auto">
          <a:xfrm>
            <a:off x="4643438" y="2708275"/>
            <a:ext cx="720725" cy="503238"/>
          </a:xfrm>
          <a:prstGeom prst="ellipse">
            <a:avLst/>
          </a:prstGeom>
          <a:noFill/>
          <a:ln w="38100">
            <a:solidFill>
              <a:schemeClr val="hlink"/>
            </a:solidFill>
            <a:round/>
            <a:headEnd/>
            <a:tailEnd/>
          </a:ln>
        </p:spPr>
        <p:txBody>
          <a:bodyPr wrap="none" anchor="ctr"/>
          <a:lstStyle/>
          <a:p>
            <a:endParaRPr lang="en-US"/>
          </a:p>
        </p:txBody>
      </p:sp>
      <p:sp>
        <p:nvSpPr>
          <p:cNvPr id="67591" name="Text Box 8"/>
          <p:cNvSpPr txBox="1">
            <a:spLocks noChangeArrowheads="1"/>
          </p:cNvSpPr>
          <p:nvPr/>
        </p:nvSpPr>
        <p:spPr bwMode="auto">
          <a:xfrm>
            <a:off x="1219200" y="6100763"/>
            <a:ext cx="6953250" cy="641350"/>
          </a:xfrm>
          <a:prstGeom prst="rect">
            <a:avLst/>
          </a:prstGeom>
          <a:noFill/>
          <a:ln w="9525">
            <a:noFill/>
            <a:miter lim="800000"/>
            <a:headEnd/>
            <a:tailEnd/>
          </a:ln>
        </p:spPr>
        <p:txBody>
          <a:bodyPr>
            <a:spAutoFit/>
          </a:bodyPr>
          <a:lstStyle/>
          <a:p>
            <a:r>
              <a:rPr lang="en-AU" sz="3600" b="1">
                <a:solidFill>
                  <a:schemeClr val="hlink"/>
                </a:solidFill>
                <a:latin typeface="Arial" charset="0"/>
              </a:rPr>
              <a:t>almost identical</a:t>
            </a:r>
          </a:p>
        </p:txBody>
      </p:sp>
      <p:sp>
        <p:nvSpPr>
          <p:cNvPr id="67592" name="Oval 15"/>
          <p:cNvSpPr>
            <a:spLocks noChangeArrowheads="1"/>
          </p:cNvSpPr>
          <p:nvPr/>
        </p:nvSpPr>
        <p:spPr bwMode="auto">
          <a:xfrm>
            <a:off x="4643438" y="5013325"/>
            <a:ext cx="720725" cy="503238"/>
          </a:xfrm>
          <a:prstGeom prst="ellipse">
            <a:avLst/>
          </a:prstGeom>
          <a:noFill/>
          <a:ln w="38100">
            <a:solidFill>
              <a:schemeClr val="hlink"/>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9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ChangeArrowheads="1"/>
          </p:cNvSpPr>
          <p:nvPr/>
        </p:nvSpPr>
        <p:spPr bwMode="auto">
          <a:xfrm>
            <a:off x="684213" y="260350"/>
            <a:ext cx="7848600" cy="492125"/>
          </a:xfrm>
          <a:prstGeom prst="rect">
            <a:avLst/>
          </a:prstGeom>
          <a:noFill/>
          <a:ln w="9525">
            <a:noFill/>
            <a:miter lim="800000"/>
            <a:headEnd/>
            <a:tailEnd/>
          </a:ln>
        </p:spPr>
        <p:txBody>
          <a:bodyPr anchor="b"/>
          <a:lstStyle/>
          <a:p>
            <a:pPr algn="l"/>
            <a:r>
              <a:rPr kumimoji="0" lang="en-GB" sz="2000" b="1">
                <a:latin typeface="Century Gothic" pitchFamily="34" charset="0"/>
              </a:rPr>
              <a:t>Fixed versus random effects</a:t>
            </a:r>
            <a:endParaRPr kumimoji="0" lang="en-GB" sz="2800" b="1">
              <a:latin typeface="Century Gothic" pitchFamily="34" charset="0"/>
            </a:endParaRPr>
          </a:p>
        </p:txBody>
      </p:sp>
      <p:pic>
        <p:nvPicPr>
          <p:cNvPr id="68611" name="Picture 5"/>
          <p:cNvPicPr>
            <a:picLocks noChangeAspect="1" noChangeArrowheads="1"/>
          </p:cNvPicPr>
          <p:nvPr/>
        </p:nvPicPr>
        <p:blipFill>
          <a:blip r:embed="rId3" cstate="print"/>
          <a:srcRect l="749" t="37196" r="19727" b="27365"/>
          <a:stretch>
            <a:fillRect/>
          </a:stretch>
        </p:blipFill>
        <p:spPr bwMode="auto">
          <a:xfrm>
            <a:off x="71438" y="738690"/>
            <a:ext cx="9143999" cy="2924175"/>
          </a:xfrm>
          <a:prstGeom prst="rect">
            <a:avLst/>
          </a:prstGeom>
          <a:noFill/>
          <a:ln w="9525">
            <a:noFill/>
            <a:miter lim="800000"/>
            <a:headEnd/>
            <a:tailEnd/>
          </a:ln>
        </p:spPr>
      </p:pic>
      <p:pic>
        <p:nvPicPr>
          <p:cNvPr id="68612" name="Picture 6"/>
          <p:cNvPicPr>
            <a:picLocks noChangeAspect="1" noChangeArrowheads="1"/>
          </p:cNvPicPr>
          <p:nvPr/>
        </p:nvPicPr>
        <p:blipFill>
          <a:blip r:embed="rId4" cstate="print"/>
          <a:srcRect l="749" t="43098" r="19727" b="27365"/>
          <a:stretch>
            <a:fillRect/>
          </a:stretch>
        </p:blipFill>
        <p:spPr bwMode="auto">
          <a:xfrm>
            <a:off x="71438" y="3697076"/>
            <a:ext cx="9116007" cy="2475123"/>
          </a:xfrm>
          <a:prstGeom prst="rect">
            <a:avLst/>
          </a:prstGeom>
          <a:noFill/>
          <a:ln w="9525">
            <a:noFill/>
            <a:miter lim="800000"/>
            <a:headEnd/>
            <a:tailEnd/>
          </a:ln>
        </p:spPr>
      </p:pic>
      <p:sp>
        <p:nvSpPr>
          <p:cNvPr id="732174" name="Oval 14"/>
          <p:cNvSpPr>
            <a:spLocks noChangeArrowheads="1"/>
          </p:cNvSpPr>
          <p:nvPr/>
        </p:nvSpPr>
        <p:spPr bwMode="auto">
          <a:xfrm>
            <a:off x="2843213" y="2924175"/>
            <a:ext cx="863600" cy="431800"/>
          </a:xfrm>
          <a:prstGeom prst="ellipse">
            <a:avLst/>
          </a:prstGeom>
          <a:noFill/>
          <a:ln w="38100">
            <a:solidFill>
              <a:schemeClr val="hlink"/>
            </a:solidFill>
            <a:round/>
            <a:headEnd/>
            <a:tailEnd/>
          </a:ln>
        </p:spPr>
        <p:txBody>
          <a:bodyPr wrap="none" anchor="ctr"/>
          <a:lstStyle/>
          <a:p>
            <a:endParaRPr lang="en-US"/>
          </a:p>
        </p:txBody>
      </p:sp>
      <p:sp>
        <p:nvSpPr>
          <p:cNvPr id="68614" name="Oval 18"/>
          <p:cNvSpPr>
            <a:spLocks noChangeArrowheads="1"/>
          </p:cNvSpPr>
          <p:nvPr/>
        </p:nvSpPr>
        <p:spPr bwMode="auto">
          <a:xfrm>
            <a:off x="4467225" y="2636838"/>
            <a:ext cx="825500" cy="503237"/>
          </a:xfrm>
          <a:prstGeom prst="ellipse">
            <a:avLst/>
          </a:prstGeom>
          <a:noFill/>
          <a:ln w="38100">
            <a:solidFill>
              <a:schemeClr val="hlink"/>
            </a:solidFill>
            <a:round/>
            <a:headEnd/>
            <a:tailEnd/>
          </a:ln>
        </p:spPr>
        <p:txBody>
          <a:bodyPr wrap="none" anchor="ctr"/>
          <a:lstStyle/>
          <a:p>
            <a:endParaRPr lang="en-US"/>
          </a:p>
        </p:txBody>
      </p:sp>
      <p:sp>
        <p:nvSpPr>
          <p:cNvPr id="68615" name="Text Box 19"/>
          <p:cNvSpPr txBox="1">
            <a:spLocks noChangeArrowheads="1"/>
          </p:cNvSpPr>
          <p:nvPr/>
        </p:nvSpPr>
        <p:spPr bwMode="auto">
          <a:xfrm>
            <a:off x="1042988" y="6172200"/>
            <a:ext cx="6953250" cy="641350"/>
          </a:xfrm>
          <a:prstGeom prst="rect">
            <a:avLst/>
          </a:prstGeom>
          <a:noFill/>
          <a:ln w="9525">
            <a:noFill/>
            <a:miter lim="800000"/>
            <a:headEnd/>
            <a:tailEnd/>
          </a:ln>
        </p:spPr>
        <p:txBody>
          <a:bodyPr>
            <a:spAutoFit/>
          </a:bodyPr>
          <a:lstStyle/>
          <a:p>
            <a:r>
              <a:rPr lang="en-AU" sz="3600" b="1">
                <a:solidFill>
                  <a:schemeClr val="hlink"/>
                </a:solidFill>
                <a:latin typeface="Arial" charset="0"/>
              </a:rPr>
              <a:t>similar, but wider CIs</a:t>
            </a:r>
          </a:p>
        </p:txBody>
      </p:sp>
      <p:sp>
        <p:nvSpPr>
          <p:cNvPr id="68616" name="Oval 20"/>
          <p:cNvSpPr>
            <a:spLocks noChangeArrowheads="1"/>
          </p:cNvSpPr>
          <p:nvPr/>
        </p:nvSpPr>
        <p:spPr bwMode="auto">
          <a:xfrm>
            <a:off x="4467225" y="5059316"/>
            <a:ext cx="825500" cy="503237"/>
          </a:xfrm>
          <a:prstGeom prst="ellipse">
            <a:avLst/>
          </a:prstGeom>
          <a:noFill/>
          <a:ln w="38100">
            <a:solidFill>
              <a:schemeClr val="hlink"/>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2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17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5"/>
          <p:cNvSpPr>
            <a:spLocks noChangeArrowheads="1"/>
          </p:cNvSpPr>
          <p:nvPr/>
        </p:nvSpPr>
        <p:spPr bwMode="auto">
          <a:xfrm>
            <a:off x="1295400" y="188119"/>
            <a:ext cx="7848600" cy="492125"/>
          </a:xfrm>
          <a:prstGeom prst="rect">
            <a:avLst/>
          </a:prstGeom>
          <a:noFill/>
          <a:ln w="9525">
            <a:noFill/>
            <a:miter lim="800000"/>
            <a:headEnd/>
            <a:tailEnd/>
          </a:ln>
        </p:spPr>
        <p:txBody>
          <a:bodyPr anchor="b"/>
          <a:lstStyle/>
          <a:p>
            <a:pPr algn="ctr"/>
            <a:r>
              <a:rPr kumimoji="0" lang="en-GB" sz="2000" b="1" dirty="0">
                <a:latin typeface="Century Gothic" pitchFamily="34" charset="0"/>
              </a:rPr>
              <a:t>Fixed versus random effects</a:t>
            </a:r>
            <a:endParaRPr kumimoji="0" lang="en-GB" sz="2800" b="1" dirty="0">
              <a:latin typeface="Century Gothic" pitchFamily="34" charset="0"/>
            </a:endParaRPr>
          </a:p>
        </p:txBody>
      </p:sp>
      <p:pic>
        <p:nvPicPr>
          <p:cNvPr id="69635" name="Picture 4"/>
          <p:cNvPicPr>
            <a:picLocks noChangeAspect="1" noChangeArrowheads="1"/>
          </p:cNvPicPr>
          <p:nvPr/>
        </p:nvPicPr>
        <p:blipFill>
          <a:blip r:embed="rId3" cstate="print"/>
          <a:srcRect l="18262" t="15538" r="7178" b="14561"/>
          <a:stretch>
            <a:fillRect/>
          </a:stretch>
        </p:blipFill>
        <p:spPr bwMode="auto">
          <a:xfrm>
            <a:off x="1219200" y="908050"/>
            <a:ext cx="6737350" cy="4819650"/>
          </a:xfrm>
          <a:prstGeom prst="rect">
            <a:avLst/>
          </a:prstGeom>
          <a:noFill/>
          <a:ln w="9525">
            <a:noFill/>
            <a:miter lim="800000"/>
            <a:headEnd/>
            <a:tailEnd/>
          </a:ln>
        </p:spPr>
      </p:pic>
      <p:sp>
        <p:nvSpPr>
          <p:cNvPr id="735243" name="Text Box 11"/>
          <p:cNvSpPr txBox="1">
            <a:spLocks noChangeArrowheads="1"/>
          </p:cNvSpPr>
          <p:nvPr/>
        </p:nvSpPr>
        <p:spPr bwMode="auto">
          <a:xfrm>
            <a:off x="971550" y="5805488"/>
            <a:ext cx="6953250" cy="641350"/>
          </a:xfrm>
          <a:prstGeom prst="rect">
            <a:avLst/>
          </a:prstGeom>
          <a:noFill/>
          <a:ln w="9525">
            <a:noFill/>
            <a:miter lim="800000"/>
            <a:headEnd/>
            <a:tailEnd/>
          </a:ln>
        </p:spPr>
        <p:txBody>
          <a:bodyPr>
            <a:spAutoFit/>
          </a:bodyPr>
          <a:lstStyle/>
          <a:p>
            <a:r>
              <a:rPr lang="en-AU" sz="3600" b="1" dirty="0">
                <a:solidFill>
                  <a:schemeClr val="hlink"/>
                </a:solidFill>
                <a:latin typeface="Arial" charset="0"/>
              </a:rPr>
              <a:t>very different results</a:t>
            </a:r>
          </a:p>
        </p:txBody>
      </p:sp>
      <p:sp>
        <p:nvSpPr>
          <p:cNvPr id="69637" name="Oval 12"/>
          <p:cNvSpPr>
            <a:spLocks noChangeArrowheads="1"/>
          </p:cNvSpPr>
          <p:nvPr/>
        </p:nvSpPr>
        <p:spPr bwMode="auto">
          <a:xfrm>
            <a:off x="3708400" y="4292600"/>
            <a:ext cx="936625" cy="719138"/>
          </a:xfrm>
          <a:prstGeom prst="ellipse">
            <a:avLst/>
          </a:prstGeom>
          <a:noFill/>
          <a:ln w="38100">
            <a:solidFill>
              <a:schemeClr val="hlink"/>
            </a:solidFill>
            <a:round/>
            <a:headEnd/>
            <a:tailEnd/>
          </a:ln>
        </p:spPr>
        <p:txBody>
          <a:bodyPr wrap="none" anchor="ctr"/>
          <a:lstStyle/>
          <a:p>
            <a:endParaRPr lang="en-US"/>
          </a:p>
        </p:txBody>
      </p:sp>
      <p:sp>
        <p:nvSpPr>
          <p:cNvPr id="69638" name="Text Box 14"/>
          <p:cNvSpPr txBox="1">
            <a:spLocks noChangeArrowheads="1"/>
          </p:cNvSpPr>
          <p:nvPr/>
        </p:nvSpPr>
        <p:spPr bwMode="auto">
          <a:xfrm>
            <a:off x="4211638" y="6461125"/>
            <a:ext cx="5184775" cy="366713"/>
          </a:xfrm>
          <a:prstGeom prst="rect">
            <a:avLst/>
          </a:prstGeom>
          <a:noFill/>
          <a:ln w="9525">
            <a:noFill/>
            <a:miter lim="800000"/>
            <a:headEnd/>
            <a:tailEnd/>
          </a:ln>
        </p:spPr>
        <p:txBody>
          <a:bodyPr>
            <a:spAutoFit/>
          </a:bodyPr>
          <a:lstStyle/>
          <a:p>
            <a:r>
              <a:rPr lang="en-AU" sz="1800">
                <a:latin typeface="Arial" charset="0"/>
              </a:rPr>
              <a:t>source: with thanks to Julian Higgins</a:t>
            </a:r>
          </a:p>
        </p:txBody>
      </p:sp>
      <p:grpSp>
        <p:nvGrpSpPr>
          <p:cNvPr id="2" name="Group 17"/>
          <p:cNvGrpSpPr>
            <a:grpSpLocks/>
          </p:cNvGrpSpPr>
          <p:nvPr/>
        </p:nvGrpSpPr>
        <p:grpSpPr bwMode="auto">
          <a:xfrm>
            <a:off x="1066800" y="762000"/>
            <a:ext cx="6953250" cy="3367088"/>
            <a:chOff x="768" y="618"/>
            <a:chExt cx="4380" cy="2121"/>
          </a:xfrm>
        </p:grpSpPr>
        <p:pic>
          <p:nvPicPr>
            <p:cNvPr id="69640" name="Picture 15"/>
            <p:cNvPicPr>
              <a:picLocks noChangeAspect="1" noChangeArrowheads="1"/>
            </p:cNvPicPr>
            <p:nvPr/>
          </p:nvPicPr>
          <p:blipFill>
            <a:blip r:embed="rId4" cstate="print"/>
            <a:srcRect l="8659" t="25391" r="8659" b="10634"/>
            <a:stretch>
              <a:fillRect/>
            </a:stretch>
          </p:blipFill>
          <p:spPr bwMode="auto">
            <a:xfrm>
              <a:off x="768" y="618"/>
              <a:ext cx="3654" cy="2121"/>
            </a:xfrm>
            <a:prstGeom prst="rect">
              <a:avLst/>
            </a:prstGeom>
            <a:noFill/>
            <a:ln w="9525">
              <a:noFill/>
              <a:miter lim="800000"/>
              <a:headEnd/>
              <a:tailEnd/>
            </a:ln>
          </p:spPr>
        </p:pic>
        <p:sp>
          <p:nvSpPr>
            <p:cNvPr id="69641" name="Rectangle 16"/>
            <p:cNvSpPr>
              <a:spLocks noChangeArrowheads="1"/>
            </p:cNvSpPr>
            <p:nvPr/>
          </p:nvSpPr>
          <p:spPr bwMode="auto">
            <a:xfrm>
              <a:off x="4377" y="618"/>
              <a:ext cx="771" cy="1769"/>
            </a:xfrm>
            <a:prstGeom prst="rect">
              <a:avLst/>
            </a:prstGeom>
            <a:solidFill>
              <a:schemeClr val="bg1"/>
            </a:solidFill>
            <a:ln w="9525">
              <a:noFill/>
              <a:miter lim="800000"/>
              <a:headEnd/>
              <a:tailEnd/>
            </a:ln>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52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4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762000" y="838200"/>
            <a:ext cx="7010400" cy="650875"/>
          </a:xfrm>
        </p:spPr>
        <p:txBody>
          <a:bodyPr/>
          <a:lstStyle/>
          <a:p>
            <a:pPr eaLnBrk="1" hangingPunct="1"/>
            <a:r>
              <a:rPr lang="en-US" dirty="0" smtClean="0"/>
              <a:t>Take home messages</a:t>
            </a:r>
            <a:endParaRPr lang="en-AU" dirty="0" smtClean="0"/>
          </a:p>
        </p:txBody>
      </p:sp>
      <p:sp>
        <p:nvSpPr>
          <p:cNvPr id="70659" name="Rectangle 3"/>
          <p:cNvSpPr>
            <a:spLocks noGrp="1" noChangeArrowheads="1"/>
          </p:cNvSpPr>
          <p:nvPr>
            <p:ph idx="1"/>
          </p:nvPr>
        </p:nvSpPr>
        <p:spPr>
          <a:xfrm>
            <a:off x="838200" y="1905000"/>
            <a:ext cx="7783513" cy="4495800"/>
          </a:xfrm>
        </p:spPr>
        <p:txBody>
          <a:bodyPr/>
          <a:lstStyle/>
          <a:p>
            <a:pPr eaLnBrk="1" hangingPunct="1"/>
            <a:r>
              <a:rPr lang="en-GB" dirty="0" smtClean="0"/>
              <a:t>heterogeneity should be assessed and addressed</a:t>
            </a:r>
          </a:p>
          <a:p>
            <a:pPr eaLnBrk="1" hangingPunct="1"/>
            <a:r>
              <a:rPr lang="en-GB" dirty="0" smtClean="0"/>
              <a:t>statistical heterogeneity occurs when studies are not all evaluating the same treatment effect</a:t>
            </a:r>
          </a:p>
          <a:p>
            <a:pPr eaLnBrk="1" hangingPunct="1"/>
            <a:r>
              <a:rPr lang="en-GB" dirty="0" smtClean="0"/>
              <a:t>looking at overlap of confidence intervals on forest plot is a good way to identify statistical heterogeneity</a:t>
            </a:r>
          </a:p>
          <a:p>
            <a:pPr eaLnBrk="1" hangingPunct="1"/>
            <a:r>
              <a:rPr lang="en-AU" dirty="0" smtClean="0">
                <a:cs typeface="Times New Roman" pitchFamily="18" charset="0"/>
              </a:rPr>
              <a:t>I</a:t>
            </a:r>
            <a:r>
              <a:rPr lang="en-AU" baseline="30000" dirty="0" smtClean="0">
                <a:cs typeface="Times New Roman" pitchFamily="18" charset="0"/>
              </a:rPr>
              <a:t>2</a:t>
            </a:r>
            <a:r>
              <a:rPr lang="en-US" baseline="30000" dirty="0" smtClean="0">
                <a:cs typeface="Times New Roman" pitchFamily="18" charset="0"/>
              </a:rPr>
              <a:t> </a:t>
            </a:r>
            <a:r>
              <a:rPr lang="en-GB" dirty="0" smtClean="0"/>
              <a:t>can quantify the degree of inconsistency across studies</a:t>
            </a:r>
          </a:p>
          <a:p>
            <a:pPr eaLnBrk="1" hangingPunct="1">
              <a:lnSpc>
                <a:spcPct val="90000"/>
              </a:lnSpc>
            </a:pPr>
            <a:endParaRPr lang="en-AU"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62000" y="914400"/>
            <a:ext cx="7010400" cy="650875"/>
          </a:xfrm>
        </p:spPr>
        <p:txBody>
          <a:bodyPr>
            <a:normAutofit fontScale="90000"/>
          </a:bodyPr>
          <a:lstStyle/>
          <a:p>
            <a:pPr eaLnBrk="1" hangingPunct="1"/>
            <a:r>
              <a:rPr lang="en-US" dirty="0" smtClean="0"/>
              <a:t>What is heterogeneity?</a:t>
            </a:r>
            <a:endParaRPr lang="en-AU" dirty="0" smtClean="0"/>
          </a:p>
        </p:txBody>
      </p:sp>
      <p:sp>
        <p:nvSpPr>
          <p:cNvPr id="46083" name="Rectangle 3"/>
          <p:cNvSpPr>
            <a:spLocks noGrp="1" noChangeArrowheads="1"/>
          </p:cNvSpPr>
          <p:nvPr>
            <p:ph idx="1"/>
          </p:nvPr>
        </p:nvSpPr>
        <p:spPr>
          <a:xfrm>
            <a:off x="611188" y="2276475"/>
            <a:ext cx="7848600" cy="4191000"/>
          </a:xfrm>
        </p:spPr>
        <p:txBody>
          <a:bodyPr/>
          <a:lstStyle/>
          <a:p>
            <a:pPr eaLnBrk="1" hangingPunct="1"/>
            <a:r>
              <a:rPr lang="en-US" sz="3200" dirty="0" smtClean="0"/>
              <a:t>Heterogeneity is variation between the results of a set of studies</a:t>
            </a:r>
            <a:endParaRPr lang="en-AU" sz="3200"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762000" y="838200"/>
            <a:ext cx="7010400" cy="650875"/>
          </a:xfrm>
        </p:spPr>
        <p:txBody>
          <a:bodyPr/>
          <a:lstStyle/>
          <a:p>
            <a:pPr eaLnBrk="1" hangingPunct="1"/>
            <a:r>
              <a:rPr lang="en-US" dirty="0" smtClean="0"/>
              <a:t>Take home messages</a:t>
            </a:r>
            <a:endParaRPr lang="en-AU" dirty="0" smtClean="0"/>
          </a:p>
        </p:txBody>
      </p:sp>
      <p:sp>
        <p:nvSpPr>
          <p:cNvPr id="70659" name="Rectangle 3"/>
          <p:cNvSpPr>
            <a:spLocks noGrp="1" noChangeArrowheads="1"/>
          </p:cNvSpPr>
          <p:nvPr>
            <p:ph idx="1"/>
          </p:nvPr>
        </p:nvSpPr>
        <p:spPr>
          <a:xfrm>
            <a:off x="761999" y="1981200"/>
            <a:ext cx="7935913" cy="4575175"/>
          </a:xfrm>
        </p:spPr>
        <p:txBody>
          <a:bodyPr/>
          <a:lstStyle/>
          <a:p>
            <a:pPr eaLnBrk="1" hangingPunct="1"/>
            <a:r>
              <a:rPr lang="en-GB" dirty="0" smtClean="0"/>
              <a:t>there are several options for dealing with heterogeneity</a:t>
            </a:r>
          </a:p>
          <a:p>
            <a:pPr eaLnBrk="1" hangingPunct="1"/>
            <a:r>
              <a:rPr lang="en-GB" dirty="0" smtClean="0"/>
              <a:t>methods to investigate heterogeneity should be </a:t>
            </a:r>
            <a:r>
              <a:rPr lang="en-GB" b="1" dirty="0" smtClean="0"/>
              <a:t>pre-specified</a:t>
            </a:r>
            <a:r>
              <a:rPr lang="en-GB" dirty="0" smtClean="0"/>
              <a:t> in the protocol</a:t>
            </a:r>
          </a:p>
          <a:p>
            <a:pPr eaLnBrk="1" hangingPunct="1"/>
            <a:r>
              <a:rPr lang="en-GB" dirty="0" smtClean="0"/>
              <a:t>random effects meta-analyses are useful for incorporating unexplained variability into a summary</a:t>
            </a:r>
          </a:p>
          <a:p>
            <a:pPr eaLnBrk="1" hangingPunct="1"/>
            <a:r>
              <a:rPr lang="en-GB" dirty="0" smtClean="0"/>
              <a:t>but random effects meta-analyses are not a panacea</a:t>
            </a:r>
          </a:p>
          <a:p>
            <a:pPr eaLnBrk="1" hangingPunct="1">
              <a:lnSpc>
                <a:spcPct val="90000"/>
              </a:lnSpc>
            </a:pPr>
            <a:endParaRPr lang="en-AU"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38200" y="914400"/>
            <a:ext cx="7010400" cy="650875"/>
          </a:xfrm>
        </p:spPr>
        <p:txBody>
          <a:bodyPr/>
          <a:lstStyle/>
          <a:p>
            <a:pPr eaLnBrk="1" hangingPunct="1"/>
            <a:r>
              <a:rPr lang="en-AU" dirty="0" smtClean="0"/>
              <a:t>Identifying heterogeneity</a:t>
            </a:r>
          </a:p>
        </p:txBody>
      </p:sp>
      <p:sp>
        <p:nvSpPr>
          <p:cNvPr id="50179" name="Rectangle 3"/>
          <p:cNvSpPr>
            <a:spLocks noGrp="1" noChangeArrowheads="1"/>
          </p:cNvSpPr>
          <p:nvPr>
            <p:ph idx="1"/>
          </p:nvPr>
        </p:nvSpPr>
        <p:spPr>
          <a:xfrm>
            <a:off x="762000" y="2209800"/>
            <a:ext cx="6788150" cy="3022600"/>
          </a:xfrm>
        </p:spPr>
        <p:txBody>
          <a:bodyPr/>
          <a:lstStyle/>
          <a:p>
            <a:pPr marL="533400" indent="-533400" eaLnBrk="1" hangingPunct="1">
              <a:buFont typeface="Wingdings" pitchFamily="2" charset="2"/>
              <a:buAutoNum type="arabicPeriod"/>
            </a:pPr>
            <a:r>
              <a:rPr lang="en-AU" sz="3200" dirty="0" smtClean="0"/>
              <a:t>graphically – the eyeball test</a:t>
            </a:r>
          </a:p>
          <a:p>
            <a:pPr marL="533400" indent="-533400" eaLnBrk="1" hangingPunct="1">
              <a:buFont typeface="Wingdings" pitchFamily="2" charset="2"/>
              <a:buAutoNum type="arabicPeriod"/>
            </a:pPr>
            <a:r>
              <a:rPr lang="en-AU" sz="3200" dirty="0" smtClean="0"/>
              <a:t>numerically – the I</a:t>
            </a:r>
            <a:r>
              <a:rPr lang="en-AU" sz="3200" baseline="30000" dirty="0" smtClean="0"/>
              <a:t>2</a:t>
            </a:r>
            <a:r>
              <a:rPr lang="en-AU" sz="3200" dirty="0" smtClean="0"/>
              <a:t> test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180975" y="1989138"/>
            <a:ext cx="4824413" cy="4105275"/>
            <a:chOff x="0" y="981"/>
            <a:chExt cx="2653" cy="2358"/>
          </a:xfrm>
        </p:grpSpPr>
        <p:pic>
          <p:nvPicPr>
            <p:cNvPr id="51212" name="Picture 5"/>
            <p:cNvPicPr>
              <a:picLocks noChangeAspect="1" noChangeArrowheads="1"/>
            </p:cNvPicPr>
            <p:nvPr/>
          </p:nvPicPr>
          <p:blipFill>
            <a:blip r:embed="rId3" cstate="print"/>
            <a:srcRect l="14549" t="20169" r="62335" b="50703"/>
            <a:stretch>
              <a:fillRect/>
            </a:stretch>
          </p:blipFill>
          <p:spPr bwMode="auto">
            <a:xfrm>
              <a:off x="158" y="981"/>
              <a:ext cx="2495" cy="2358"/>
            </a:xfrm>
            <a:prstGeom prst="rect">
              <a:avLst/>
            </a:prstGeom>
            <a:noFill/>
            <a:ln w="9525">
              <a:noFill/>
              <a:miter lim="800000"/>
              <a:headEnd/>
              <a:tailEnd/>
            </a:ln>
          </p:spPr>
        </p:pic>
        <p:sp>
          <p:nvSpPr>
            <p:cNvPr id="51213" name="Rectangle 6"/>
            <p:cNvSpPr>
              <a:spLocks noChangeArrowheads="1"/>
            </p:cNvSpPr>
            <p:nvPr/>
          </p:nvSpPr>
          <p:spPr bwMode="auto">
            <a:xfrm>
              <a:off x="0" y="2251"/>
              <a:ext cx="1383" cy="544"/>
            </a:xfrm>
            <a:prstGeom prst="rect">
              <a:avLst/>
            </a:prstGeom>
            <a:solidFill>
              <a:schemeClr val="bg1"/>
            </a:solidFill>
            <a:ln w="9525">
              <a:noFill/>
              <a:miter lim="800000"/>
              <a:headEnd/>
              <a:tailEnd/>
            </a:ln>
          </p:spPr>
          <p:txBody>
            <a:bodyPr wrap="none" anchor="ctr"/>
            <a:lstStyle/>
            <a:p>
              <a:endParaRPr lang="en-US"/>
            </a:p>
          </p:txBody>
        </p:sp>
      </p:grpSp>
      <p:sp>
        <p:nvSpPr>
          <p:cNvPr id="51203" name="Rectangle 8"/>
          <p:cNvSpPr>
            <a:spLocks noChangeArrowheads="1"/>
          </p:cNvSpPr>
          <p:nvPr/>
        </p:nvSpPr>
        <p:spPr bwMode="auto">
          <a:xfrm>
            <a:off x="2417763" y="4437063"/>
            <a:ext cx="658812" cy="552450"/>
          </a:xfrm>
          <a:prstGeom prst="rect">
            <a:avLst/>
          </a:prstGeom>
          <a:solidFill>
            <a:schemeClr val="bg1"/>
          </a:solidFill>
          <a:ln w="9525">
            <a:noFill/>
            <a:miter lim="800000"/>
            <a:headEnd/>
            <a:tailEnd/>
          </a:ln>
        </p:spPr>
        <p:txBody>
          <a:bodyPr wrap="none" anchor="ctr"/>
          <a:lstStyle/>
          <a:p>
            <a:endParaRPr lang="en-US"/>
          </a:p>
        </p:txBody>
      </p:sp>
      <p:grpSp>
        <p:nvGrpSpPr>
          <p:cNvPr id="3" name="Group 14"/>
          <p:cNvGrpSpPr>
            <a:grpSpLocks/>
          </p:cNvGrpSpPr>
          <p:nvPr/>
        </p:nvGrpSpPr>
        <p:grpSpPr bwMode="auto">
          <a:xfrm>
            <a:off x="4464050" y="1989138"/>
            <a:ext cx="4716463" cy="4175125"/>
            <a:chOff x="2789" y="845"/>
            <a:chExt cx="3085" cy="2630"/>
          </a:xfrm>
        </p:grpSpPr>
        <p:grpSp>
          <p:nvGrpSpPr>
            <p:cNvPr id="4" name="Group 12"/>
            <p:cNvGrpSpPr>
              <a:grpSpLocks/>
            </p:cNvGrpSpPr>
            <p:nvPr/>
          </p:nvGrpSpPr>
          <p:grpSpPr bwMode="auto">
            <a:xfrm>
              <a:off x="2789" y="845"/>
              <a:ext cx="3085" cy="2630"/>
              <a:chOff x="2789" y="845"/>
              <a:chExt cx="3085" cy="2630"/>
            </a:xfrm>
          </p:grpSpPr>
          <p:pic>
            <p:nvPicPr>
              <p:cNvPr id="51210" name="Picture 10"/>
              <p:cNvPicPr>
                <a:picLocks noChangeAspect="1" noChangeArrowheads="1"/>
              </p:cNvPicPr>
              <p:nvPr/>
            </p:nvPicPr>
            <p:blipFill>
              <a:blip r:embed="rId4" cstate="print"/>
              <a:srcRect l="13086" t="20056" r="62199" b="50092"/>
              <a:stretch>
                <a:fillRect/>
              </a:stretch>
            </p:blipFill>
            <p:spPr bwMode="auto">
              <a:xfrm>
                <a:off x="2971" y="845"/>
                <a:ext cx="2903" cy="2630"/>
              </a:xfrm>
              <a:prstGeom prst="rect">
                <a:avLst/>
              </a:prstGeom>
              <a:noFill/>
              <a:ln w="9525">
                <a:noFill/>
                <a:miter lim="800000"/>
                <a:headEnd/>
                <a:tailEnd/>
              </a:ln>
            </p:spPr>
          </p:pic>
          <p:sp>
            <p:nvSpPr>
              <p:cNvPr id="51211" name="Rectangle 11"/>
              <p:cNvSpPr>
                <a:spLocks noChangeArrowheads="1"/>
              </p:cNvSpPr>
              <p:nvPr/>
            </p:nvSpPr>
            <p:spPr bwMode="auto">
              <a:xfrm>
                <a:off x="2789" y="2341"/>
                <a:ext cx="1679" cy="499"/>
              </a:xfrm>
              <a:prstGeom prst="rect">
                <a:avLst/>
              </a:prstGeom>
              <a:solidFill>
                <a:schemeClr val="bg1"/>
              </a:solidFill>
              <a:ln w="9525">
                <a:noFill/>
                <a:miter lim="800000"/>
                <a:headEnd/>
                <a:tailEnd/>
              </a:ln>
            </p:spPr>
            <p:txBody>
              <a:bodyPr wrap="none" anchor="ctr"/>
              <a:lstStyle/>
              <a:p>
                <a:endParaRPr lang="en-US"/>
              </a:p>
            </p:txBody>
          </p:sp>
        </p:grpSp>
        <p:sp>
          <p:nvSpPr>
            <p:cNvPr id="51209" name="Rectangle 13"/>
            <p:cNvSpPr>
              <a:spLocks noChangeArrowheads="1"/>
            </p:cNvSpPr>
            <p:nvPr/>
          </p:nvSpPr>
          <p:spPr bwMode="auto">
            <a:xfrm>
              <a:off x="4513" y="2432"/>
              <a:ext cx="907" cy="318"/>
            </a:xfrm>
            <a:prstGeom prst="rect">
              <a:avLst/>
            </a:prstGeom>
            <a:solidFill>
              <a:schemeClr val="bg1"/>
            </a:solidFill>
            <a:ln w="9525">
              <a:noFill/>
              <a:miter lim="800000"/>
              <a:headEnd/>
              <a:tailEnd/>
            </a:ln>
          </p:spPr>
          <p:txBody>
            <a:bodyPr wrap="none" anchor="ctr"/>
            <a:lstStyle/>
            <a:p>
              <a:endParaRPr lang="en-US"/>
            </a:p>
          </p:txBody>
        </p:sp>
      </p:grpSp>
      <p:sp>
        <p:nvSpPr>
          <p:cNvPr id="51205" name="Text Box 15"/>
          <p:cNvSpPr txBox="1">
            <a:spLocks noChangeArrowheads="1"/>
          </p:cNvSpPr>
          <p:nvPr/>
        </p:nvSpPr>
        <p:spPr bwMode="auto">
          <a:xfrm>
            <a:off x="1362075" y="981075"/>
            <a:ext cx="2209800" cy="457200"/>
          </a:xfrm>
          <a:prstGeom prst="rect">
            <a:avLst/>
          </a:prstGeom>
          <a:noFill/>
          <a:ln w="9525">
            <a:noFill/>
            <a:miter lim="800000"/>
            <a:headEnd/>
            <a:tailEnd/>
          </a:ln>
        </p:spPr>
        <p:txBody>
          <a:bodyPr>
            <a:spAutoFit/>
          </a:bodyPr>
          <a:lstStyle/>
          <a:p>
            <a:pPr eaLnBrk="0" hangingPunct="0">
              <a:spcBef>
                <a:spcPct val="50000"/>
              </a:spcBef>
            </a:pPr>
            <a:r>
              <a:rPr kumimoji="0" lang="en-GB">
                <a:latin typeface="Arial" charset="0"/>
              </a:rPr>
              <a:t>Forest plot A</a:t>
            </a:r>
            <a:endParaRPr kumimoji="0" lang="en-GB"/>
          </a:p>
        </p:txBody>
      </p:sp>
      <p:sp>
        <p:nvSpPr>
          <p:cNvPr id="51206" name="Text Box 16"/>
          <p:cNvSpPr txBox="1">
            <a:spLocks noChangeArrowheads="1"/>
          </p:cNvSpPr>
          <p:nvPr/>
        </p:nvSpPr>
        <p:spPr bwMode="auto">
          <a:xfrm>
            <a:off x="6192838" y="981075"/>
            <a:ext cx="2209800" cy="457200"/>
          </a:xfrm>
          <a:prstGeom prst="rect">
            <a:avLst/>
          </a:prstGeom>
          <a:noFill/>
          <a:ln w="9525">
            <a:noFill/>
            <a:miter lim="800000"/>
            <a:headEnd/>
            <a:tailEnd/>
          </a:ln>
        </p:spPr>
        <p:txBody>
          <a:bodyPr>
            <a:spAutoFit/>
          </a:bodyPr>
          <a:lstStyle/>
          <a:p>
            <a:pPr eaLnBrk="0" hangingPunct="0">
              <a:spcBef>
                <a:spcPct val="50000"/>
              </a:spcBef>
            </a:pPr>
            <a:r>
              <a:rPr kumimoji="0" lang="en-GB">
                <a:latin typeface="Arial" charset="0"/>
              </a:rPr>
              <a:t>Forest plot B</a:t>
            </a:r>
            <a:endParaRPr kumimoji="0" lang="en-GB" sz="2000">
              <a:latin typeface="Arial" charset="0"/>
            </a:endParaRPr>
          </a:p>
        </p:txBody>
      </p:sp>
      <p:sp>
        <p:nvSpPr>
          <p:cNvPr id="51207" name="Rectangle 17"/>
          <p:cNvSpPr>
            <a:spLocks noChangeArrowheads="1"/>
          </p:cNvSpPr>
          <p:nvPr/>
        </p:nvSpPr>
        <p:spPr bwMode="auto">
          <a:xfrm>
            <a:off x="4643438" y="4292600"/>
            <a:ext cx="433387" cy="1728788"/>
          </a:xfrm>
          <a:prstGeom prst="rect">
            <a:avLst/>
          </a:prstGeom>
          <a:solidFill>
            <a:schemeClr val="bg1"/>
          </a:solidFill>
          <a:ln w="9525">
            <a:noFill/>
            <a:miter lim="800000"/>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762000" y="838200"/>
            <a:ext cx="7010400" cy="650875"/>
          </a:xfrm>
        </p:spPr>
        <p:txBody>
          <a:bodyPr/>
          <a:lstStyle/>
          <a:p>
            <a:pPr eaLnBrk="1" hangingPunct="1"/>
            <a:r>
              <a:rPr lang="en-US" dirty="0" smtClean="0"/>
              <a:t>Quantifying heterogeneity </a:t>
            </a:r>
            <a:endParaRPr lang="en-AU" dirty="0" smtClean="0"/>
          </a:p>
        </p:txBody>
      </p:sp>
      <p:sp>
        <p:nvSpPr>
          <p:cNvPr id="52227" name="Rectangle 3"/>
          <p:cNvSpPr>
            <a:spLocks noGrp="1" noChangeArrowheads="1"/>
          </p:cNvSpPr>
          <p:nvPr>
            <p:ph idx="1"/>
          </p:nvPr>
        </p:nvSpPr>
        <p:spPr>
          <a:xfrm>
            <a:off x="685800" y="1828800"/>
            <a:ext cx="7924800" cy="3810000"/>
          </a:xfrm>
        </p:spPr>
        <p:txBody>
          <a:bodyPr/>
          <a:lstStyle/>
          <a:p>
            <a:pPr eaLnBrk="1" hangingPunct="1"/>
            <a:r>
              <a:rPr lang="en-US" dirty="0" smtClean="0"/>
              <a:t>I</a:t>
            </a:r>
            <a:r>
              <a:rPr lang="en-US" baseline="30000" dirty="0" smtClean="0"/>
              <a:t>2</a:t>
            </a:r>
            <a:r>
              <a:rPr lang="en-US" dirty="0" smtClean="0">
                <a:cs typeface="Arial" charset="0"/>
              </a:rPr>
              <a:t> describes the proportion of total variation across studies that is due to heterogeneity rather than chance</a:t>
            </a:r>
            <a:endParaRPr lang="en-US" dirty="0" smtClean="0"/>
          </a:p>
          <a:p>
            <a:pPr eaLnBrk="1" hangingPunct="1"/>
            <a:r>
              <a:rPr lang="en-US" dirty="0" smtClean="0"/>
              <a:t>based on Cochran Q test and its degrees of freedom</a:t>
            </a:r>
          </a:p>
          <a:p>
            <a:pPr eaLnBrk="1" hangingPunct="1"/>
            <a:endParaRPr lang="en-US" dirty="0" smtClean="0"/>
          </a:p>
          <a:p>
            <a:pPr eaLnBrk="1" hangingPunct="1"/>
            <a:r>
              <a:rPr lang="en-AU" b="1" dirty="0" smtClean="0">
                <a:solidFill>
                  <a:schemeClr val="tx1"/>
                </a:solidFill>
                <a:cs typeface="Arial" charset="0"/>
              </a:rPr>
              <a:t>I</a:t>
            </a:r>
            <a:r>
              <a:rPr lang="en-AU" b="1" baseline="30000" dirty="0" smtClean="0">
                <a:solidFill>
                  <a:schemeClr val="tx1"/>
                </a:solidFill>
                <a:cs typeface="Arial" charset="0"/>
              </a:rPr>
              <a:t>2</a:t>
            </a:r>
            <a:r>
              <a:rPr lang="en-AU" b="1" dirty="0" smtClean="0">
                <a:solidFill>
                  <a:schemeClr val="tx1"/>
                </a:solidFill>
                <a:cs typeface="Arial" charset="0"/>
              </a:rPr>
              <a:t> = </a:t>
            </a:r>
            <a:r>
              <a:rPr lang="en-AU" b="1" u="sng" dirty="0" smtClean="0">
                <a:solidFill>
                  <a:schemeClr val="tx1"/>
                </a:solidFill>
                <a:cs typeface="Arial" charset="0"/>
              </a:rPr>
              <a:t>(Q – </a:t>
            </a:r>
            <a:r>
              <a:rPr lang="en-AU" b="1" u="sng" dirty="0" err="1" smtClean="0">
                <a:solidFill>
                  <a:schemeClr val="tx1"/>
                </a:solidFill>
                <a:cs typeface="Arial" charset="0"/>
              </a:rPr>
              <a:t>df</a:t>
            </a:r>
            <a:r>
              <a:rPr lang="en-AU" b="1" u="sng" dirty="0" smtClean="0">
                <a:solidFill>
                  <a:schemeClr val="tx1"/>
                </a:solidFill>
                <a:cs typeface="Arial" charset="0"/>
              </a:rPr>
              <a:t>)</a:t>
            </a:r>
            <a:r>
              <a:rPr lang="en-AU" b="1" dirty="0" smtClean="0">
                <a:solidFill>
                  <a:schemeClr val="tx1"/>
                </a:solidFill>
                <a:cs typeface="Arial" charset="0"/>
              </a:rPr>
              <a:t>  x 100%</a:t>
            </a:r>
            <a:r>
              <a:rPr lang="en-US" dirty="0" smtClean="0">
                <a:cs typeface="Arial" charset="0"/>
              </a:rPr>
              <a:t>   </a:t>
            </a:r>
            <a:r>
              <a:rPr lang="en-US" sz="1800" dirty="0" smtClean="0">
                <a:cs typeface="Arial" charset="0"/>
              </a:rPr>
              <a:t>(</a:t>
            </a:r>
            <a:r>
              <a:rPr lang="en-US" sz="1800" dirty="0" err="1" smtClean="0">
                <a:cs typeface="Arial" charset="0"/>
              </a:rPr>
              <a:t>df</a:t>
            </a:r>
            <a:r>
              <a:rPr lang="en-US" sz="1800" dirty="0" smtClean="0">
                <a:cs typeface="Arial" charset="0"/>
              </a:rPr>
              <a:t> = the number of studies minus 1)</a:t>
            </a:r>
          </a:p>
          <a:p>
            <a:pPr eaLnBrk="1" hangingPunct="1">
              <a:buFont typeface="Wingdings" pitchFamily="2" charset="2"/>
              <a:buNone/>
            </a:pPr>
            <a:r>
              <a:rPr lang="en-US" b="1" dirty="0" smtClean="0">
                <a:solidFill>
                  <a:schemeClr val="tx1"/>
                </a:solidFill>
                <a:cs typeface="Arial" charset="0"/>
              </a:rPr>
              <a:t>               </a:t>
            </a:r>
            <a:r>
              <a:rPr lang="en-AU" b="1" dirty="0" smtClean="0">
                <a:solidFill>
                  <a:schemeClr val="tx1"/>
                </a:solidFill>
                <a:cs typeface="Arial" charset="0"/>
              </a:rPr>
              <a:t>Q</a:t>
            </a:r>
            <a:endParaRPr lang="en-US" b="1" dirty="0" smtClean="0">
              <a:solidFill>
                <a:schemeClr val="tx1"/>
              </a:solidFill>
              <a:cs typeface="Arial" charset="0"/>
            </a:endParaRPr>
          </a:p>
          <a:p>
            <a:pPr eaLnBrk="1" hangingPunct="1"/>
            <a:endParaRPr lang="en-US" b="1" dirty="0" smtClean="0">
              <a:solidFill>
                <a:schemeClr val="tx1"/>
              </a:solidFill>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7"/>
          <p:cNvPicPr>
            <a:picLocks noChangeAspect="1" noChangeArrowheads="1"/>
          </p:cNvPicPr>
          <p:nvPr/>
        </p:nvPicPr>
        <p:blipFill>
          <a:blip r:embed="rId3" cstate="print"/>
          <a:srcRect l="677" t="8185" r="10893" b="49294"/>
          <a:stretch>
            <a:fillRect/>
          </a:stretch>
        </p:blipFill>
        <p:spPr bwMode="auto">
          <a:xfrm>
            <a:off x="0" y="692150"/>
            <a:ext cx="9144000" cy="4968875"/>
          </a:xfrm>
          <a:prstGeom prst="rect">
            <a:avLst/>
          </a:prstGeom>
          <a:noFill/>
          <a:ln w="9525">
            <a:noFill/>
            <a:miter lim="800000"/>
            <a:headEnd/>
            <a:tailEnd/>
          </a:ln>
        </p:spPr>
      </p:pic>
      <p:sp>
        <p:nvSpPr>
          <p:cNvPr id="54275" name="Oval 5"/>
          <p:cNvSpPr>
            <a:spLocks noChangeArrowheads="1"/>
          </p:cNvSpPr>
          <p:nvPr/>
        </p:nvSpPr>
        <p:spPr bwMode="auto">
          <a:xfrm>
            <a:off x="4427538" y="1916113"/>
            <a:ext cx="1368425" cy="1728787"/>
          </a:xfrm>
          <a:prstGeom prst="ellipse">
            <a:avLst/>
          </a:prstGeom>
          <a:noFill/>
          <a:ln w="38100">
            <a:solidFill>
              <a:schemeClr val="hlink"/>
            </a:solidFill>
            <a:round/>
            <a:headEnd/>
            <a:tailEnd/>
          </a:ln>
        </p:spPr>
        <p:txBody>
          <a:bodyPr wrap="none" anchor="ctr"/>
          <a:lstStyle/>
          <a:p>
            <a:endParaRPr lang="en-US"/>
          </a:p>
        </p:txBody>
      </p:sp>
      <p:sp>
        <p:nvSpPr>
          <p:cNvPr id="54276" name="Oval 9"/>
          <p:cNvSpPr>
            <a:spLocks noChangeArrowheads="1"/>
          </p:cNvSpPr>
          <p:nvPr/>
        </p:nvSpPr>
        <p:spPr bwMode="auto">
          <a:xfrm>
            <a:off x="2411413" y="3860800"/>
            <a:ext cx="1008062" cy="576263"/>
          </a:xfrm>
          <a:prstGeom prst="ellipse">
            <a:avLst/>
          </a:prstGeom>
          <a:noFill/>
          <a:ln w="38100">
            <a:solidFill>
              <a:schemeClr val="hlink"/>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838200" y="838200"/>
            <a:ext cx="7010400" cy="650875"/>
          </a:xfrm>
        </p:spPr>
        <p:txBody>
          <a:bodyPr/>
          <a:lstStyle/>
          <a:p>
            <a:pPr eaLnBrk="1" hangingPunct="1"/>
            <a:r>
              <a:rPr lang="en-US" dirty="0" smtClean="0"/>
              <a:t>Quantifying heterogeneity</a:t>
            </a:r>
            <a:endParaRPr lang="en-AU" dirty="0" smtClean="0"/>
          </a:p>
        </p:txBody>
      </p:sp>
      <p:sp>
        <p:nvSpPr>
          <p:cNvPr id="53251" name="Rectangle 3"/>
          <p:cNvSpPr>
            <a:spLocks noGrp="1" noChangeArrowheads="1"/>
          </p:cNvSpPr>
          <p:nvPr>
            <p:ph idx="1"/>
          </p:nvPr>
        </p:nvSpPr>
        <p:spPr>
          <a:xfrm>
            <a:off x="761999" y="1981200"/>
            <a:ext cx="7535863" cy="3392488"/>
          </a:xfrm>
        </p:spPr>
        <p:txBody>
          <a:bodyPr/>
          <a:lstStyle/>
          <a:p>
            <a:pPr eaLnBrk="1" hangingPunct="1">
              <a:lnSpc>
                <a:spcPct val="90000"/>
              </a:lnSpc>
            </a:pPr>
            <a:r>
              <a:rPr lang="en-US" dirty="0" smtClean="0">
                <a:cs typeface="Arial" charset="0"/>
              </a:rPr>
              <a:t>low values of </a:t>
            </a:r>
            <a:r>
              <a:rPr lang="en-US" dirty="0" smtClean="0"/>
              <a:t>I</a:t>
            </a:r>
            <a:r>
              <a:rPr lang="en-US" baseline="30000" dirty="0" smtClean="0"/>
              <a:t>2</a:t>
            </a:r>
            <a:r>
              <a:rPr lang="en-US" dirty="0" smtClean="0">
                <a:cs typeface="Arial" charset="0"/>
              </a:rPr>
              <a:t> indicate no, or little, heterogeneity</a:t>
            </a:r>
          </a:p>
          <a:p>
            <a:pPr eaLnBrk="1" hangingPunct="1">
              <a:lnSpc>
                <a:spcPct val="90000"/>
              </a:lnSpc>
            </a:pPr>
            <a:endParaRPr lang="en-US" sz="1800" dirty="0" smtClean="0">
              <a:cs typeface="Arial" charset="0"/>
            </a:endParaRPr>
          </a:p>
          <a:p>
            <a:pPr eaLnBrk="1" hangingPunct="1">
              <a:lnSpc>
                <a:spcPct val="90000"/>
              </a:lnSpc>
            </a:pPr>
            <a:r>
              <a:rPr lang="en-US" dirty="0" smtClean="0">
                <a:cs typeface="Arial" charset="0"/>
              </a:rPr>
              <a:t>larger values of </a:t>
            </a:r>
            <a:r>
              <a:rPr lang="en-US" dirty="0" smtClean="0"/>
              <a:t>I</a:t>
            </a:r>
            <a:r>
              <a:rPr lang="en-US" baseline="30000" dirty="0" smtClean="0"/>
              <a:t>2</a:t>
            </a:r>
            <a:r>
              <a:rPr lang="en-US" dirty="0" smtClean="0">
                <a:cs typeface="Arial" charset="0"/>
              </a:rPr>
              <a:t> show increasing heterogeneity</a:t>
            </a:r>
          </a:p>
          <a:p>
            <a:pPr eaLnBrk="1" hangingPunct="1">
              <a:lnSpc>
                <a:spcPct val="90000"/>
              </a:lnSpc>
            </a:pPr>
            <a:endParaRPr lang="en-US" sz="1800" dirty="0" smtClean="0">
              <a:cs typeface="Arial" charset="0"/>
            </a:endParaRPr>
          </a:p>
          <a:p>
            <a:pPr eaLnBrk="1" hangingPunct="1">
              <a:lnSpc>
                <a:spcPct val="90000"/>
              </a:lnSpc>
            </a:pPr>
            <a:r>
              <a:rPr lang="en-US" dirty="0" smtClean="0">
                <a:cs typeface="Arial" charset="0"/>
              </a:rPr>
              <a:t>roughly, values of </a:t>
            </a:r>
            <a:r>
              <a:rPr lang="en-AU" dirty="0" smtClean="0">
                <a:cs typeface="Times New Roman" pitchFamily="18" charset="0"/>
              </a:rPr>
              <a:t>of 25%, 50% and 75% correspond to low, moderate and high levels of heterogeneity</a:t>
            </a:r>
            <a:r>
              <a:rPr lang="en-US" dirty="0" smtClean="0">
                <a:cs typeface="Times New Roman" pitchFamily="18" charset="0"/>
              </a:rPr>
              <a:t> (Higgins et al 2003, BMJ)</a:t>
            </a:r>
          </a:p>
          <a:p>
            <a:pPr eaLnBrk="1" hangingPunct="1">
              <a:lnSpc>
                <a:spcPct val="90000"/>
              </a:lnSpc>
              <a:buFont typeface="Wingdings" pitchFamily="2" charset="2"/>
              <a:buNone/>
            </a:pPr>
            <a:endParaRPr lang="en-AU" dirty="0" smtClean="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Arial" charset="0"/>
              </a:rPr>
              <a:t>values of </a:t>
            </a:r>
            <a:r>
              <a:rPr lang="en-US" dirty="0" smtClean="0"/>
              <a:t>I</a:t>
            </a:r>
            <a:r>
              <a:rPr lang="en-US" baseline="30000" dirty="0" smtClean="0"/>
              <a:t>2</a:t>
            </a:r>
            <a:endParaRPr lang="en-GB" dirty="0"/>
          </a:p>
        </p:txBody>
      </p:sp>
      <p:sp>
        <p:nvSpPr>
          <p:cNvPr id="3" name="Content Placeholder 2"/>
          <p:cNvSpPr>
            <a:spLocks noGrp="1"/>
          </p:cNvSpPr>
          <p:nvPr>
            <p:ph idx="1"/>
          </p:nvPr>
        </p:nvSpPr>
        <p:spPr/>
        <p:txBody>
          <a:bodyPr/>
          <a:lstStyle/>
          <a:p>
            <a:pPr lvl="0"/>
            <a:r>
              <a:rPr lang="en-GB" sz="3200" dirty="0" smtClean="0"/>
              <a:t>0% to 40%: might not be important;</a:t>
            </a:r>
          </a:p>
          <a:p>
            <a:pPr lvl="0"/>
            <a:r>
              <a:rPr lang="en-GB" sz="3200" dirty="0" smtClean="0"/>
              <a:t>30% to 60%: may represent moderate heterogeneity*;</a:t>
            </a:r>
          </a:p>
          <a:p>
            <a:pPr lvl="0"/>
            <a:r>
              <a:rPr lang="en-GB" sz="3200" dirty="0" smtClean="0"/>
              <a:t>50% to 90%: may represent substantial heterogeneity*;</a:t>
            </a:r>
          </a:p>
          <a:p>
            <a:pPr lvl="0"/>
            <a:r>
              <a:rPr lang="en-GB" sz="3200" dirty="0" smtClean="0"/>
              <a:t>75% to 100%: considerable heterogeneity*.</a:t>
            </a:r>
          </a:p>
          <a:p>
            <a:pPr algn="r" rtl="1">
              <a:buNone/>
            </a:pPr>
            <a:r>
              <a:rPr lang="en-US" sz="2400" dirty="0" smtClean="0"/>
              <a:t>Cochrane handbook</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 workshop">
  <a:themeElements>
    <a:clrScheme name="Capsules 10">
      <a:dk1>
        <a:srgbClr val="003366"/>
      </a:dk1>
      <a:lt1>
        <a:srgbClr val="FFFFFF"/>
      </a:lt1>
      <a:dk2>
        <a:srgbClr val="6DA7BA"/>
      </a:dk2>
      <a:lt2>
        <a:srgbClr val="666699"/>
      </a:lt2>
      <a:accent1>
        <a:srgbClr val="33CCCC"/>
      </a:accent1>
      <a:accent2>
        <a:srgbClr val="6DA7BA"/>
      </a:accent2>
      <a:accent3>
        <a:srgbClr val="FFFFFF"/>
      </a:accent3>
      <a:accent4>
        <a:srgbClr val="002A56"/>
      </a:accent4>
      <a:accent5>
        <a:srgbClr val="ADE2E2"/>
      </a:accent5>
      <a:accent6>
        <a:srgbClr val="6297A8"/>
      </a:accent6>
      <a:hlink>
        <a:srgbClr val="D38122"/>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6DA7BA"/>
        </a:dk2>
        <a:lt2>
          <a:srgbClr val="666699"/>
        </a:lt2>
        <a:accent1>
          <a:srgbClr val="33CCCC"/>
        </a:accent1>
        <a:accent2>
          <a:srgbClr val="6DA7BA"/>
        </a:accent2>
        <a:accent3>
          <a:srgbClr val="FFFFFF"/>
        </a:accent3>
        <a:accent4>
          <a:srgbClr val="002A56"/>
        </a:accent4>
        <a:accent5>
          <a:srgbClr val="ADE2E2"/>
        </a:accent5>
        <a:accent6>
          <a:srgbClr val="6297A8"/>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6DA7BA"/>
        </a:dk2>
        <a:lt2>
          <a:srgbClr val="666699"/>
        </a:lt2>
        <a:accent1>
          <a:srgbClr val="33CCCC"/>
        </a:accent1>
        <a:accent2>
          <a:srgbClr val="6DA7BA"/>
        </a:accent2>
        <a:accent3>
          <a:srgbClr val="FFFFFF"/>
        </a:accent3>
        <a:accent4>
          <a:srgbClr val="002A56"/>
        </a:accent4>
        <a:accent5>
          <a:srgbClr val="ADE2E2"/>
        </a:accent5>
        <a:accent6>
          <a:srgbClr val="6297A8"/>
        </a:accent6>
        <a:hlink>
          <a:srgbClr val="D38122"/>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D38122"/>
        </a:accent2>
        <a:accent3>
          <a:srgbClr val="FFFFFF"/>
        </a:accent3>
        <a:accent4>
          <a:srgbClr val="002A56"/>
        </a:accent4>
        <a:accent5>
          <a:srgbClr val="ADE2E2"/>
        </a:accent5>
        <a:accent6>
          <a:srgbClr val="BF741E"/>
        </a:accent6>
        <a:hlink>
          <a:srgbClr val="0033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workshop</Template>
  <TotalTime>806</TotalTime>
  <Words>1727</Words>
  <Application>Microsoft Office PowerPoint</Application>
  <PresentationFormat>On-screen Show (4:3)</PresentationFormat>
  <Paragraphs>207</Paragraphs>
  <Slides>30</Slides>
  <Notes>16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Theme workshop</vt:lpstr>
      <vt:lpstr>Heterogeneity</vt:lpstr>
      <vt:lpstr>Outline</vt:lpstr>
      <vt:lpstr>What is heterogeneity?</vt:lpstr>
      <vt:lpstr>Identifying heterogeneity</vt:lpstr>
      <vt:lpstr>PowerPoint Presentation</vt:lpstr>
      <vt:lpstr>Quantifying heterogeneity </vt:lpstr>
      <vt:lpstr>PowerPoint Presentation</vt:lpstr>
      <vt:lpstr>Quantifying heterogeneity</vt:lpstr>
      <vt:lpstr>values of I2</vt:lpstr>
      <vt:lpstr>PowerPoint Presentation</vt:lpstr>
      <vt:lpstr>Causes of heterogeneity: clinical</vt:lpstr>
      <vt:lpstr>Causes of heterogeneity: methodological</vt:lpstr>
      <vt:lpstr>Statistical heterogeneity</vt:lpstr>
      <vt:lpstr>Dealing with heterogeneity</vt:lpstr>
      <vt:lpstr>Option 1: Check the data</vt:lpstr>
      <vt:lpstr>Option 2: Don’t pool studies</vt:lpstr>
      <vt:lpstr>Option 3: Ignore heterogeneity</vt:lpstr>
      <vt:lpstr>Fixed effect model</vt:lpstr>
      <vt:lpstr>Fixed effect model</vt:lpstr>
      <vt:lpstr>Option 4: Investigating heterogeneity</vt:lpstr>
      <vt:lpstr>Investigating heterogeneity: tools</vt:lpstr>
      <vt:lpstr>Option 5: Incorporate heterogeneity</vt:lpstr>
      <vt:lpstr>Random effects model</vt:lpstr>
      <vt:lpstr>Random effects model</vt:lpstr>
      <vt:lpstr>Interpreting random effects meta-analyses</vt:lpstr>
      <vt:lpstr>PowerPoint Presentation</vt:lpstr>
      <vt:lpstr>PowerPoint Presentation</vt:lpstr>
      <vt:lpstr>PowerPoint Presentation</vt:lpstr>
      <vt:lpstr>Take home messages</vt:lpstr>
      <vt:lpstr>Take home messages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Heterogeneity</dc:title>
  <dc:creator>TOSHIBA</dc:creator>
  <cp:lastModifiedBy>Mediya</cp:lastModifiedBy>
  <cp:revision>30</cp:revision>
  <dcterms:created xsi:type="dcterms:W3CDTF">2012-10-03T17:06:08Z</dcterms:created>
  <dcterms:modified xsi:type="dcterms:W3CDTF">2018-12-25T07:50:20Z</dcterms:modified>
</cp:coreProperties>
</file>